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304" r:id="rId2"/>
    <p:sldId id="311" r:id="rId3"/>
    <p:sldId id="416" r:id="rId4"/>
    <p:sldId id="259" r:id="rId5"/>
    <p:sldId id="392" r:id="rId6"/>
    <p:sldId id="334" r:id="rId7"/>
    <p:sldId id="309" r:id="rId8"/>
    <p:sldId id="310" r:id="rId9"/>
    <p:sldId id="265" r:id="rId10"/>
    <p:sldId id="363" r:id="rId11"/>
    <p:sldId id="266" r:id="rId12"/>
    <p:sldId id="393" r:id="rId13"/>
    <p:sldId id="336" r:id="rId14"/>
    <p:sldId id="394" r:id="rId15"/>
    <p:sldId id="280" r:id="rId16"/>
    <p:sldId id="422" r:id="rId17"/>
    <p:sldId id="300" r:id="rId18"/>
    <p:sldId id="301" r:id="rId19"/>
    <p:sldId id="281" r:id="rId20"/>
    <p:sldId id="282" r:id="rId21"/>
    <p:sldId id="308" r:id="rId22"/>
    <p:sldId id="337" r:id="rId23"/>
    <p:sldId id="296" r:id="rId24"/>
    <p:sldId id="297" r:id="rId25"/>
    <p:sldId id="298" r:id="rId26"/>
    <p:sldId id="423" r:id="rId27"/>
    <p:sldId id="286" r:id="rId28"/>
    <p:sldId id="372" r:id="rId29"/>
    <p:sldId id="287" r:id="rId30"/>
    <p:sldId id="290" r:id="rId31"/>
    <p:sldId id="425" r:id="rId32"/>
    <p:sldId id="291" r:id="rId33"/>
    <p:sldId id="409" r:id="rId34"/>
    <p:sldId id="292" r:id="rId35"/>
    <p:sldId id="302" r:id="rId36"/>
    <p:sldId id="378" r:id="rId37"/>
    <p:sldId id="396" r:id="rId38"/>
    <p:sldId id="424" r:id="rId39"/>
    <p:sldId id="364" r:id="rId40"/>
    <p:sldId id="369" r:id="rId41"/>
    <p:sldId id="371" r:id="rId42"/>
    <p:sldId id="375" r:id="rId43"/>
    <p:sldId id="377" r:id="rId44"/>
    <p:sldId id="381" r:id="rId45"/>
    <p:sldId id="426" r:id="rId46"/>
    <p:sldId id="365" r:id="rId47"/>
    <p:sldId id="383" r:id="rId48"/>
    <p:sldId id="384" r:id="rId49"/>
    <p:sldId id="386" r:id="rId50"/>
    <p:sldId id="388" r:id="rId51"/>
    <p:sldId id="390" r:id="rId52"/>
    <p:sldId id="406" r:id="rId53"/>
    <p:sldId id="412" r:id="rId54"/>
    <p:sldId id="399" r:id="rId55"/>
    <p:sldId id="400" r:id="rId56"/>
    <p:sldId id="401" r:id="rId57"/>
    <p:sldId id="402" r:id="rId58"/>
    <p:sldId id="405" r:id="rId59"/>
    <p:sldId id="348" r:id="rId60"/>
    <p:sldId id="349" r:id="rId61"/>
    <p:sldId id="351" r:id="rId62"/>
    <p:sldId id="350" r:id="rId63"/>
    <p:sldId id="352" r:id="rId64"/>
    <p:sldId id="353" r:id="rId65"/>
    <p:sldId id="354" r:id="rId66"/>
    <p:sldId id="306" r:id="rId67"/>
    <p:sldId id="261" r:id="rId68"/>
    <p:sldId id="262" r:id="rId69"/>
    <p:sldId id="395" r:id="rId70"/>
    <p:sldId id="407" r:id="rId71"/>
    <p:sldId id="408" r:id="rId72"/>
    <p:sldId id="267" r:id="rId73"/>
    <p:sldId id="268" r:id="rId74"/>
    <p:sldId id="276" r:id="rId75"/>
    <p:sldId id="279" r:id="rId76"/>
    <p:sldId id="295" r:id="rId77"/>
    <p:sldId id="413" r:id="rId78"/>
    <p:sldId id="414" r:id="rId79"/>
    <p:sldId id="415" r:id="rId80"/>
    <p:sldId id="29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rmot Heneghan" initials="DH" lastIdx="1" clrIdx="0">
    <p:extLst>
      <p:ext uri="{19B8F6BF-5375-455C-9EA6-DF929625EA0E}">
        <p15:presenceInfo xmlns:p15="http://schemas.microsoft.com/office/powerpoint/2012/main" userId="Dermot Heneg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A7A7A"/>
    <a:srgbClr val="66FF33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4" autoAdjust="0"/>
    <p:restoredTop sz="93939" autoAdjust="0"/>
  </p:normalViewPr>
  <p:slideViewPr>
    <p:cSldViewPr snapToGrid="0">
      <p:cViewPr varScale="1">
        <p:scale>
          <a:sx n="104" d="100"/>
          <a:sy n="104" d="100"/>
        </p:scale>
        <p:origin x="84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C57AD-8A65-4FDF-9189-FE95F9702913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F78C-BEFD-41A3-9958-B6F68432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4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8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total number of time steps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current time step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2"/>
                <a:r>
                  <a:rPr lang="en-US" sz="1200" b="0" i="0">
                    <a:latin typeface="Cambria Math" panose="02040503050406030204" pitchFamily="18" charset="0"/>
                  </a:rPr>
                  <a:t>𝑀=</a:t>
                </a:r>
                <a:r>
                  <a:rPr lang="en-US" sz="1200" dirty="0"/>
                  <a:t> total number of time steps</a:t>
                </a:r>
              </a:p>
              <a:p>
                <a:pPr lvl="2"/>
                <a:r>
                  <a:rPr lang="en-US" sz="1200" b="0" i="0">
                    <a:latin typeface="Cambria Math" panose="02040503050406030204" pitchFamily="18" charset="0"/>
                  </a:rPr>
                  <a:t>𝑚=</a:t>
                </a:r>
                <a:r>
                  <a:rPr lang="en-US" sz="1200" dirty="0"/>
                  <a:t> current time step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0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2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6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Sparking a flurry of investigations into the electric and </a:t>
            </a:r>
            <a:r>
              <a:rPr lang="en-US" sz="1200" dirty="0" err="1"/>
              <a:t>optoelectric</a:t>
            </a:r>
            <a:r>
              <a:rPr lang="en-US" sz="1200" dirty="0"/>
              <a:t> properties of graphene/hBN metamaterials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2F78C-BEFD-41A3-9958-B6F68432C3E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0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BA5F-EB4E-448A-A52D-E460AD7D4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D8022-98A3-4DF4-9940-D5315ADAC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04E5B-EAB8-4898-9677-D41F8A94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17C5C-4C44-4329-B76F-9356FAD8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93F87-0FE7-4ECA-92C9-92A7199E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9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4835-A51F-4038-9EB2-38F18130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99A5C-8354-4BF0-8DFD-B930D6ABA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DDC4-373A-454F-9A27-FBC3BF78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2345-7CB8-422B-AC3D-2648A12D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93076-BAB4-461C-8038-F3A52A0F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1E5C3-20FF-40E2-9B88-FD722EB07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302D9-93B6-4E6D-93FF-06577317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EDD7E-DAF9-456E-BD40-688C1F9D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74A0B-0A63-4894-8E63-52D39A06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A6D4-E218-4528-8D55-84E1FB64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2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D0BB-505D-40E7-8D8C-8DC49309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26D378-C6E7-431A-BF31-82411113B965}"/>
              </a:ext>
            </a:extLst>
          </p:cNvPr>
          <p:cNvSpPr/>
          <p:nvPr userDrawn="1"/>
        </p:nvSpPr>
        <p:spPr>
          <a:xfrm>
            <a:off x="0" y="6168871"/>
            <a:ext cx="12192000" cy="68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6CA8E-237D-4CEF-ACE2-4B3A36E16E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87667F-2571-4AE2-BB25-137D606BBA7D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0A47BE-B71B-4A7C-AED3-A0F04842A1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93E46CE-1202-4F76-BE73-90E2F918E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9"/>
            <a:ext cx="10515600" cy="1162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7F3AF96-17CA-4E5D-A02D-4D5113B4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3876" y="6274218"/>
            <a:ext cx="544521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DDA77CE6-4481-4F06-A48A-7B94D71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6428"/>
            <a:ext cx="7260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0DDEAE-F4BA-462B-A706-6093A6316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7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2BDB-84EE-46E0-A49F-D633301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6639B-29E4-4417-B7FA-A82C47353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F7D39-7FC6-4B51-BD4B-3453FFA1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4A786-3549-46D3-AC39-CC375F07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F6D0-7ECE-4C3B-85F9-C457AFE4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6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2920CF-4146-4F06-970F-8C2606FEA24A}"/>
              </a:ext>
            </a:extLst>
          </p:cNvPr>
          <p:cNvSpPr/>
          <p:nvPr userDrawn="1"/>
        </p:nvSpPr>
        <p:spPr>
          <a:xfrm>
            <a:off x="0" y="6168871"/>
            <a:ext cx="12192000" cy="68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C1E3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82890-922A-4BB4-BD79-58C3D65D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9"/>
            <a:ext cx="10515600" cy="1162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87CD-7D7D-4B42-9480-51698831A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A1A36-3B46-4AE3-98B1-B3081DC25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181600" cy="4351338"/>
          </a:xfrm>
        </p:spPr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8663B-680F-49CF-B360-B3CA01D9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3876" y="6274218"/>
            <a:ext cx="5445218" cy="365125"/>
          </a:xfrm>
          <a:prstGeom prst="rect">
            <a:avLst/>
          </a:prstGeom>
        </p:spPr>
        <p:txBody>
          <a:bodyPr/>
          <a:lstStyle>
            <a:lvl1pPr>
              <a:def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Jim Heneghan •  Dissertation Defense • 11/03/2021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CE888-A65C-4E8A-9C49-91F34DF7A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285604-1EE2-4DFB-B1F8-07D9DC3269EC}"/>
              </a:ext>
            </a:extLst>
          </p:cNvPr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BB906-2ADB-46F6-95E9-8C9602A03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E914504D-1F5E-4958-83B7-ADFDEAB6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6428"/>
            <a:ext cx="7260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0DDEAE-F4BA-462B-A706-6093A6316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64EC-1926-4DF6-8642-6B98D645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0072-0EE8-4986-BA9A-B8B0ED932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4E533-005A-4383-B0C8-F77EB5B18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04C8D7-73FF-4789-8AE2-943A99277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CDA137-607D-42ED-A0C2-20DC78E4C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8199C-AF31-4AF1-AA8D-D45EABFE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4CD86-5668-4240-BB4D-292A34F2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1E9DA-8F99-48C8-8281-4753C1F5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1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35B2-0AC4-4DE5-88BB-95524397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1FB9E-C87F-4A49-B867-6DED8974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0BAF8-C585-4722-AFB3-A4C72229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de-DE" dirty="0"/>
              <a:t>Jim Heenghan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9512D-19E4-4ADF-9B01-274B5B82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2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6DDDF-BF8C-4524-BED0-B3DDD73B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0A8C6-0F79-4FB6-805F-C1BA8E9F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EFF78-D373-44F5-8BBB-B058A202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AA54-B18B-46E1-BCD4-BBA9D45D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2FAE0-088A-4C3C-AD19-3A36CA66C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F8C78-5446-4E8A-A7E1-42846F75B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39106-5C96-40BD-98DE-7081B693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960C-8891-4C4B-8049-AF70FC40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D2DA4-F469-4D23-8759-6FD5284C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2C29-EE5F-40B2-833A-577D85011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C21C3-633E-4B8F-8A0A-296BD862E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BD0E9-F559-4090-9C67-8F810A760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2A7E2-4947-43AD-98FE-046EEA279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1C88C-9A6E-41DB-8953-467BCCD3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7979B-A891-4C20-835F-EF8F558A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0DDEAE-F4BA-462B-A706-6093A6316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3E773B-4EBE-41C0-8B51-FBC03664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7E6A-A96D-4600-B390-CBD51C597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1C922-4084-46F2-A5A5-D6DC0CC3E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5BD1-819F-4402-AC31-B60A88976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Jim Heneghan •  Dissertation Defense • 11/03/2021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4F27-2742-447B-A716-A47D7EA6C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DDEAE-F4BA-462B-A706-6093A6316B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12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10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12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10.png"/><Relationship Id="rId1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12" Type="http://schemas.openxmlformats.org/officeDocument/2006/relationships/image" Target="../media/image1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10.png"/><Relationship Id="rId1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12" Type="http://schemas.openxmlformats.org/officeDocument/2006/relationships/image" Target="../media/image1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10.png"/><Relationship Id="rId1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nd.com/products/omnisim/omnisim_features_fdtd_01.htm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sla-p10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5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0.emf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6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6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78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91.png"/><Relationship Id="rId10" Type="http://schemas.openxmlformats.org/officeDocument/2006/relationships/image" Target="../media/image31.png"/><Relationship Id="rId9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sla-p100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/index.php?title=Surface_plasmon&amp;oldid=1030179541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20.png"/><Relationship Id="rId18" Type="http://schemas.openxmlformats.org/officeDocument/2006/relationships/image" Target="../media/image190.png"/><Relationship Id="rId12" Type="http://schemas.openxmlformats.org/officeDocument/2006/relationships/image" Target="../media/image111.png"/><Relationship Id="rId17" Type="http://schemas.openxmlformats.org/officeDocument/2006/relationships/image" Target="../media/image180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40.png"/><Relationship Id="rId15" Type="http://schemas.openxmlformats.org/officeDocument/2006/relationships/image" Target="../media/image160.png"/><Relationship Id="rId10" Type="http://schemas.openxmlformats.org/officeDocument/2006/relationships/image" Target="../media/image90.png"/><Relationship Id="rId9" Type="http://schemas.openxmlformats.org/officeDocument/2006/relationships/image" Target="../media/image80.png"/><Relationship Id="rId1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11.png"/><Relationship Id="rId7" Type="http://schemas.openxmlformats.org/officeDocument/2006/relationships/image" Target="../media/image113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95.png"/><Relationship Id="rId5" Type="http://schemas.openxmlformats.org/officeDocument/2006/relationships/image" Target="../media/image920.png"/><Relationship Id="rId10" Type="http://schemas.openxmlformats.org/officeDocument/2006/relationships/image" Target="../media/image142.png"/><Relationship Id="rId4" Type="http://schemas.openxmlformats.org/officeDocument/2006/relationships/image" Target="../media/image890.png"/><Relationship Id="rId9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49A87C-0664-4027-A2EA-0FEC6E9169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0400" y="862692"/>
            <a:ext cx="8331200" cy="203752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of Plasmon-Polaritons and Phonon-Polaritons in Hexagonal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Boron Nitride / Metal Nanopattern Layered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6D311-FEE3-4A57-8D4B-A8CB1097D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738" y="5144654"/>
            <a:ext cx="9788525" cy="60182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3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9:00 AM, Physics Building Conference Room,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Physics and Astronomy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1B7A7-492E-439F-A681-DB391896BA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1738" y="2807855"/>
            <a:ext cx="9788525" cy="23367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Dissertation Defense in Partial Fulfillment of the Requirements for the Degree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of Philosophy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Dermot Jim Thomas Heneghan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Direction of William M. Dennis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Members: Michael R. Geller, Heinz-Bernd Schüttler</a:t>
            </a:r>
          </a:p>
          <a:p>
            <a:pPr>
              <a:lnSpc>
                <a:spcPct val="16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1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9334-4D10-4C41-8AAC-728EB2A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Device Studied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model was periodic in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-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- dimensions and terminated with an absorbing boundary in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 direction</a:t>
                </a:r>
              </a:p>
              <a:p>
                <a:pPr lvl="1"/>
                <a:r>
                  <a:rPr lang="en-US" dirty="0"/>
                  <a:t>The absorbing boundary was a set of convolutional perfectly matched layers (CPML)</a:t>
                </a:r>
              </a:p>
              <a:p>
                <a:r>
                  <a:rPr lang="en-US" sz="2400" dirty="0"/>
                  <a:t>The periodicity was varied between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2.34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3.94 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sz="2400" dirty="0"/>
                  <a:t> during the far field analysis of this study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  <a:blipFill>
                <a:blip r:embed="rId3"/>
                <a:stretch>
                  <a:fillRect l="-1529" t="-2029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D12A5-D0B2-4431-8482-FE90C09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08FFB-D31E-4249-8CCA-0B3B6415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08574-5A51-4B6E-87D1-25A44BA05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25623"/>
            <a:ext cx="5943600" cy="29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7D2-0FF5-44B7-B380-0B328CC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Finite-Difference Time-Domain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2" y="1353878"/>
                <a:ext cx="5181600" cy="479437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simulational technique used for this study was the Finite-Difference Time-Domain (FDTD) method</a:t>
                </a:r>
              </a:p>
              <a:p>
                <a:r>
                  <a:rPr lang="en-US" sz="2000" dirty="0"/>
                  <a:t>FDTD works by applying the finite difference approximation to Maxwell’s Curl Equations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dirty="0"/>
                  <a:t>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2000" dirty="0"/>
                  <a:t>For non-magnetic materials, the constitutive equations give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sz="1800" b="1" dirty="0"/>
              </a:p>
              <a:p>
                <a:r>
                  <a:rPr lang="en-US" sz="2000" dirty="0"/>
                  <a:t>Applying these gives the equations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800" dirty="0"/>
                  <a:t>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∇×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2" y="1353878"/>
                <a:ext cx="5181600" cy="4794374"/>
              </a:xfrm>
              <a:blipFill>
                <a:blip r:embed="rId2"/>
                <a:stretch>
                  <a:fillRect l="-1059" t="-1271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F47B4F4-86AB-4FC3-AA12-22C8B2281E5C}"/>
              </a:ext>
            </a:extLst>
          </p:cNvPr>
          <p:cNvGrpSpPr/>
          <p:nvPr/>
        </p:nvGrpSpPr>
        <p:grpSpPr>
          <a:xfrm>
            <a:off x="838198" y="1353877"/>
            <a:ext cx="4397829" cy="4284141"/>
            <a:chOff x="418011" y="291431"/>
            <a:chExt cx="4397829" cy="428414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BADCCE-54FD-4D9C-ADCA-71A8765D9E20}"/>
                </a:ext>
              </a:extLst>
            </p:cNvPr>
            <p:cNvGrpSpPr/>
            <p:nvPr/>
          </p:nvGrpSpPr>
          <p:grpSpPr>
            <a:xfrm>
              <a:off x="418011" y="291431"/>
              <a:ext cx="4397829" cy="4284141"/>
              <a:chOff x="418011" y="334974"/>
              <a:chExt cx="4397829" cy="42841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8449C6B-73AA-4D64-82F2-2C4BD60E9828}"/>
                  </a:ext>
                </a:extLst>
              </p:cNvPr>
              <p:cNvGrpSpPr/>
              <p:nvPr/>
            </p:nvGrpSpPr>
            <p:grpSpPr>
              <a:xfrm>
                <a:off x="817515" y="635726"/>
                <a:ext cx="3606439" cy="3551356"/>
                <a:chOff x="817515" y="635726"/>
                <a:chExt cx="3606439" cy="3551356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D202E618-4E55-4AEE-946A-76BB92D19D7C}"/>
                    </a:ext>
                  </a:extLst>
                </p:cNvPr>
                <p:cNvCxnSpPr/>
                <p:nvPr/>
              </p:nvCxnSpPr>
              <p:spPr>
                <a:xfrm flipV="1">
                  <a:off x="2124891" y="635726"/>
                  <a:ext cx="0" cy="228600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FD3C97B8-AAC7-4863-BF7D-AABA935B2ECA}"/>
                    </a:ext>
                  </a:extLst>
                </p:cNvPr>
                <p:cNvCxnSpPr/>
                <p:nvPr/>
              </p:nvCxnSpPr>
              <p:spPr>
                <a:xfrm flipV="1">
                  <a:off x="2137954" y="2908662"/>
                  <a:ext cx="22860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54DE2D9-0EA6-4685-8E62-9F9A5CD0D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515" y="2899955"/>
                  <a:ext cx="1307376" cy="128712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ED23FD-0EF1-4D9B-A367-E4BEE0F09207}"/>
                  </a:ext>
                </a:extLst>
              </p:cNvPr>
              <p:cNvGrpSpPr/>
              <p:nvPr/>
            </p:nvGrpSpPr>
            <p:grpSpPr>
              <a:xfrm>
                <a:off x="1663338" y="1552303"/>
                <a:ext cx="1828800" cy="1828800"/>
                <a:chOff x="2960915" y="1384663"/>
                <a:chExt cx="1828800" cy="18288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CC1823C-F8CE-4FF3-9CF8-7482CDC7CAC8}"/>
                    </a:ext>
                  </a:extLst>
                </p:cNvPr>
                <p:cNvGrpSpPr/>
                <p:nvPr/>
              </p:nvGrpSpPr>
              <p:grpSpPr>
                <a:xfrm>
                  <a:off x="2960915" y="1384663"/>
                  <a:ext cx="1828800" cy="1828800"/>
                  <a:chOff x="2960915" y="1384663"/>
                  <a:chExt cx="1828800" cy="1828800"/>
                </a:xfrm>
              </p:grpSpPr>
              <p:sp>
                <p:nvSpPr>
                  <p:cNvPr id="64" name="Cube 63">
                    <a:extLst>
                      <a:ext uri="{FF2B5EF4-FFF2-40B4-BE49-F238E27FC236}">
                        <a16:creationId xmlns:a16="http://schemas.microsoft.com/office/drawing/2014/main" id="{13BB522D-287E-40F7-80D4-7FF89F51F965}"/>
                      </a:ext>
                    </a:extLst>
                  </p:cNvPr>
                  <p:cNvSpPr/>
                  <p:nvPr/>
                </p:nvSpPr>
                <p:spPr>
                  <a:xfrm>
                    <a:off x="2960915" y="1384663"/>
                    <a:ext cx="1828800" cy="1828800"/>
                  </a:xfrm>
                  <a:prstGeom prst="cub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E21EB97-622A-4B43-8219-6405645B8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31177" y="2751909"/>
                    <a:ext cx="13585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539C6B-A713-4C46-A544-65EE066E07CB}"/>
                      </a:ext>
                    </a:extLst>
                  </p:cNvPr>
                  <p:cNvCxnSpPr/>
                  <p:nvPr/>
                </p:nvCxnSpPr>
                <p:spPr>
                  <a:xfrm>
                    <a:off x="3431177" y="1384663"/>
                    <a:ext cx="0" cy="136724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9B8E8F5-3DB4-497B-AE0D-82A11B87F0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60915" y="2751909"/>
                    <a:ext cx="470262" cy="46155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E37F2C-14A8-4A07-996F-7FE716967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759" y="2887776"/>
                  <a:ext cx="204788" cy="204787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3656E57-521B-4CF3-8CFC-F74D88C4D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5316" y="2740003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162E953-2462-479B-A0EF-969377C87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6414" y="2068286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648FCFD-126D-46E9-A547-E387DE50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6047" y="2401825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65111B4-926F-48AD-9D7C-1C22CC9CA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2881" y="1985990"/>
                  <a:ext cx="155448" cy="1645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C0E5C28-F5BD-44B9-97BF-F83A12CC4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0001" y="2744942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37D659-53D1-4195-9A78-3600B0B5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0E08315-4537-4BFD-9029-1D91E0506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13B72A7-3AB7-4A0F-AF80-414638B13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528E450-6DA0-4993-93E3-318AA54C4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4C51969-0625-449B-B63D-E58FB66DE9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18947F0-AF86-41F8-BAC9-9E6A67109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2D613F-51D1-473C-8345-FC0C8EDBB3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4D15DBC-CB58-4362-9AE5-EC1BDD986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033BD8E-0EF3-4F75-B204-6A14A833D394}"/>
                  </a:ext>
                </a:extLst>
              </p:cNvPr>
              <p:cNvCxnSpPr/>
              <p:nvPr/>
            </p:nvCxnSpPr>
            <p:spPr>
              <a:xfrm>
                <a:off x="1663338" y="3429000"/>
                <a:ext cx="1323702" cy="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0D371A4-DF7A-44A6-B151-FFEA9729379E}"/>
                  </a:ext>
                </a:extLst>
              </p:cNvPr>
              <p:cNvCxnSpPr/>
              <p:nvPr/>
            </p:nvCxnSpPr>
            <p:spPr>
              <a:xfrm>
                <a:off x="3625815" y="1552303"/>
                <a:ext cx="0" cy="132588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FAEC300-01F5-456E-9E94-4ADC34B938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C34EF0C-6988-4BDD-BBC9-8E3FCF9F4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7CFCF74-74E9-4827-9C77-C58DEE76E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A3B8E8C-AE6F-4C6D-81C4-BCEB7F80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E41AFF-B5C7-49AC-9DE8-9DEFB220E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5511" y="2991826"/>
                <a:ext cx="402224" cy="396244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6C79D2-FDB7-46A6-94C9-10601056A652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9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2F4E9-C611-4A05-B9F6-6333D5AECC50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ADFEAC-A1EB-42F8-B66F-9BFF13671B85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3D7B89F-BA91-4707-A43C-75C20625CCFD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3536AA-9CE0-4FC3-9016-5FC64D86AB0C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88A05-9F2C-4D7B-AE2F-687139A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36FE-EFF0-4624-948C-829D6800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11</a:t>
            </a:fld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214A65-CD30-478C-B19F-85CD065A8023}"/>
              </a:ext>
            </a:extLst>
          </p:cNvPr>
          <p:cNvSpPr txBox="1"/>
          <p:nvPr/>
        </p:nvSpPr>
        <p:spPr>
          <a:xfrm>
            <a:off x="2083465" y="5289148"/>
            <a:ext cx="15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Yee Cell</a:t>
            </a:r>
          </a:p>
        </p:txBody>
      </p:sp>
    </p:spTree>
    <p:extLst>
      <p:ext uri="{BB962C8B-B14F-4D97-AF65-F5344CB8AC3E}">
        <p14:creationId xmlns:p14="http://schemas.microsoft.com/office/powerpoint/2010/main" val="358927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7D2-0FF5-44B7-B380-0B328CC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Finite-Difference Time-Domain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53878"/>
                <a:ext cx="5486400" cy="479437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2000" dirty="0"/>
                  <a:t>Simplifying to one dimension</a:t>
                </a:r>
              </a:p>
              <a:p>
                <a:pPr lvl="4"/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The finite difference approximation gives:</a:t>
                </a:r>
              </a:p>
              <a:p>
                <a:pPr lvl="1"/>
                <a:endParaRPr lang="en-US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2000" dirty="0"/>
                  <a:t>The dispersion relations are satisfied by staggering the electric and magnetic field grids a half step in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53878"/>
                <a:ext cx="5486400" cy="4794374"/>
              </a:xfr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F47B4F4-86AB-4FC3-AA12-22C8B2281E5C}"/>
              </a:ext>
            </a:extLst>
          </p:cNvPr>
          <p:cNvGrpSpPr/>
          <p:nvPr/>
        </p:nvGrpSpPr>
        <p:grpSpPr>
          <a:xfrm>
            <a:off x="838198" y="1353877"/>
            <a:ext cx="4397829" cy="4284141"/>
            <a:chOff x="418011" y="291431"/>
            <a:chExt cx="4397829" cy="428414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BADCCE-54FD-4D9C-ADCA-71A8765D9E20}"/>
                </a:ext>
              </a:extLst>
            </p:cNvPr>
            <p:cNvGrpSpPr/>
            <p:nvPr/>
          </p:nvGrpSpPr>
          <p:grpSpPr>
            <a:xfrm>
              <a:off x="418011" y="291431"/>
              <a:ext cx="4397829" cy="4284141"/>
              <a:chOff x="418011" y="334974"/>
              <a:chExt cx="4397829" cy="42841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8449C6B-73AA-4D64-82F2-2C4BD60E9828}"/>
                  </a:ext>
                </a:extLst>
              </p:cNvPr>
              <p:cNvGrpSpPr/>
              <p:nvPr/>
            </p:nvGrpSpPr>
            <p:grpSpPr>
              <a:xfrm>
                <a:off x="817515" y="635726"/>
                <a:ext cx="3606439" cy="3551356"/>
                <a:chOff x="817515" y="635726"/>
                <a:chExt cx="3606439" cy="3551356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D202E618-4E55-4AEE-946A-76BB92D19D7C}"/>
                    </a:ext>
                  </a:extLst>
                </p:cNvPr>
                <p:cNvCxnSpPr/>
                <p:nvPr/>
              </p:nvCxnSpPr>
              <p:spPr>
                <a:xfrm flipV="1">
                  <a:off x="2124891" y="635726"/>
                  <a:ext cx="0" cy="228600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FD3C97B8-AAC7-4863-BF7D-AABA935B2ECA}"/>
                    </a:ext>
                  </a:extLst>
                </p:cNvPr>
                <p:cNvCxnSpPr/>
                <p:nvPr/>
              </p:nvCxnSpPr>
              <p:spPr>
                <a:xfrm flipV="1">
                  <a:off x="2137954" y="2908662"/>
                  <a:ext cx="22860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54DE2D9-0EA6-4685-8E62-9F9A5CD0D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515" y="2899955"/>
                  <a:ext cx="1307376" cy="128712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ED23FD-0EF1-4D9B-A367-E4BEE0F09207}"/>
                  </a:ext>
                </a:extLst>
              </p:cNvPr>
              <p:cNvGrpSpPr/>
              <p:nvPr/>
            </p:nvGrpSpPr>
            <p:grpSpPr>
              <a:xfrm>
                <a:off x="1663338" y="1552303"/>
                <a:ext cx="1828800" cy="1828800"/>
                <a:chOff x="2960915" y="1384663"/>
                <a:chExt cx="1828800" cy="18288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CC1823C-F8CE-4FF3-9CF8-7482CDC7CAC8}"/>
                    </a:ext>
                  </a:extLst>
                </p:cNvPr>
                <p:cNvGrpSpPr/>
                <p:nvPr/>
              </p:nvGrpSpPr>
              <p:grpSpPr>
                <a:xfrm>
                  <a:off x="2960915" y="1384663"/>
                  <a:ext cx="1828800" cy="1828800"/>
                  <a:chOff x="2960915" y="1384663"/>
                  <a:chExt cx="1828800" cy="1828800"/>
                </a:xfrm>
              </p:grpSpPr>
              <p:sp>
                <p:nvSpPr>
                  <p:cNvPr id="64" name="Cube 63">
                    <a:extLst>
                      <a:ext uri="{FF2B5EF4-FFF2-40B4-BE49-F238E27FC236}">
                        <a16:creationId xmlns:a16="http://schemas.microsoft.com/office/drawing/2014/main" id="{13BB522D-287E-40F7-80D4-7FF89F51F965}"/>
                      </a:ext>
                    </a:extLst>
                  </p:cNvPr>
                  <p:cNvSpPr/>
                  <p:nvPr/>
                </p:nvSpPr>
                <p:spPr>
                  <a:xfrm>
                    <a:off x="2960915" y="1384663"/>
                    <a:ext cx="1828800" cy="1828800"/>
                  </a:xfrm>
                  <a:prstGeom prst="cub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E21EB97-622A-4B43-8219-6405645B8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31177" y="2751909"/>
                    <a:ext cx="13585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539C6B-A713-4C46-A544-65EE066E07CB}"/>
                      </a:ext>
                    </a:extLst>
                  </p:cNvPr>
                  <p:cNvCxnSpPr/>
                  <p:nvPr/>
                </p:nvCxnSpPr>
                <p:spPr>
                  <a:xfrm>
                    <a:off x="3431177" y="1384663"/>
                    <a:ext cx="0" cy="136724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9B8E8F5-3DB4-497B-AE0D-82A11B87F0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60915" y="2751909"/>
                    <a:ext cx="470262" cy="46155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E37F2C-14A8-4A07-996F-7FE716967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759" y="2887776"/>
                  <a:ext cx="204788" cy="204787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3656E57-521B-4CF3-8CFC-F74D88C4D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5316" y="2740003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162E953-2462-479B-A0EF-969377C87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6414" y="2068286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648FCFD-126D-46E9-A547-E387DE50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6047" y="2401825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65111B4-926F-48AD-9D7C-1C22CC9CA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2881" y="1985990"/>
                  <a:ext cx="155448" cy="1645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C0E5C28-F5BD-44B9-97BF-F83A12CC4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0001" y="2744942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37D659-53D1-4195-9A78-3600B0B5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0E08315-4537-4BFD-9029-1D91E0506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13B72A7-3AB7-4A0F-AF80-414638B13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528E450-6DA0-4993-93E3-318AA54C4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4C51969-0625-449B-B63D-E58FB66DE9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18947F0-AF86-41F8-BAC9-9E6A67109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2D613F-51D1-473C-8345-FC0C8EDBB3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4D15DBC-CB58-4362-9AE5-EC1BDD986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033BD8E-0EF3-4F75-B204-6A14A833D394}"/>
                  </a:ext>
                </a:extLst>
              </p:cNvPr>
              <p:cNvCxnSpPr/>
              <p:nvPr/>
            </p:nvCxnSpPr>
            <p:spPr>
              <a:xfrm>
                <a:off x="1663338" y="3429000"/>
                <a:ext cx="1323702" cy="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0D371A4-DF7A-44A6-B151-FFEA9729379E}"/>
                  </a:ext>
                </a:extLst>
              </p:cNvPr>
              <p:cNvCxnSpPr/>
              <p:nvPr/>
            </p:nvCxnSpPr>
            <p:spPr>
              <a:xfrm>
                <a:off x="3625815" y="1552303"/>
                <a:ext cx="0" cy="132588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FAEC300-01F5-456E-9E94-4ADC34B938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C34EF0C-6988-4BDD-BBC9-8E3FCF9F4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7CFCF74-74E9-4827-9C77-C58DEE76E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A3B8E8C-AE6F-4C6D-81C4-BCEB7F80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E41AFF-B5C7-49AC-9DE8-9DEFB220E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5511" y="2991826"/>
                <a:ext cx="402224" cy="396244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6C79D2-FDB7-46A6-94C9-10601056A652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9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2F4E9-C611-4A05-B9F6-6333D5AECC50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ADFEAC-A1EB-42F8-B66F-9BFF13671B85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3D7B89F-BA91-4707-A43C-75C20625CCFD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3536AA-9CE0-4FC3-9016-5FC64D86AB0C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88A05-9F2C-4D7B-AE2F-687139A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E36FE-EFF0-4624-948C-829D6800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EDBE7-0BFD-47C2-B207-DB867CAEB41C}"/>
              </a:ext>
            </a:extLst>
          </p:cNvPr>
          <p:cNvSpPr txBox="1"/>
          <p:nvPr/>
        </p:nvSpPr>
        <p:spPr>
          <a:xfrm>
            <a:off x="2083465" y="5289148"/>
            <a:ext cx="15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Yee Cell</a:t>
            </a:r>
          </a:p>
        </p:txBody>
      </p:sp>
    </p:spTree>
    <p:extLst>
      <p:ext uri="{BB962C8B-B14F-4D97-AF65-F5344CB8AC3E}">
        <p14:creationId xmlns:p14="http://schemas.microsoft.com/office/powerpoint/2010/main" val="366219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7D2-0FF5-44B7-B380-0B328CC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Finite-Difference Time-Domain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23864" y="1353878"/>
                <a:ext cx="5643972" cy="4794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2000" dirty="0"/>
                  <a:t>This is an update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A magnetic field grid point can be updated using:</a:t>
                </a:r>
              </a:p>
              <a:p>
                <a:pPr lvl="1"/>
                <a:r>
                  <a:rPr lang="en-US" sz="1800" dirty="0"/>
                  <a:t>The magnetic field at that location one time step earlier</a:t>
                </a:r>
              </a:p>
              <a:p>
                <a:pPr lvl="1"/>
                <a:r>
                  <a:rPr lang="en-US" sz="1800" dirty="0"/>
                  <a:t>The electric field half a spatial step to either side half a time step earlier</a:t>
                </a:r>
              </a:p>
              <a:p>
                <a:r>
                  <a:rPr lang="en-US" sz="2000" dirty="0"/>
                  <a:t>To prevent non-physical numerical artifacts the time step must be set to not exceed the ratio:</a:t>
                </a:r>
              </a:p>
              <a:p>
                <a:pPr lvl="4"/>
                <a:endParaRPr lang="en-US" sz="1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23864" y="1353878"/>
                <a:ext cx="5643972" cy="4794374"/>
              </a:xfrm>
              <a:blipFill>
                <a:blip r:embed="rId2"/>
                <a:stretch>
                  <a:fillRect l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F47B4F4-86AB-4FC3-AA12-22C8B2281E5C}"/>
              </a:ext>
            </a:extLst>
          </p:cNvPr>
          <p:cNvGrpSpPr/>
          <p:nvPr/>
        </p:nvGrpSpPr>
        <p:grpSpPr>
          <a:xfrm>
            <a:off x="838198" y="1353877"/>
            <a:ext cx="4397829" cy="4284141"/>
            <a:chOff x="418011" y="291431"/>
            <a:chExt cx="4397829" cy="428414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BADCCE-54FD-4D9C-ADCA-71A8765D9E20}"/>
                </a:ext>
              </a:extLst>
            </p:cNvPr>
            <p:cNvGrpSpPr/>
            <p:nvPr/>
          </p:nvGrpSpPr>
          <p:grpSpPr>
            <a:xfrm>
              <a:off x="418011" y="291431"/>
              <a:ext cx="4397829" cy="4284141"/>
              <a:chOff x="418011" y="334974"/>
              <a:chExt cx="4397829" cy="42841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8449C6B-73AA-4D64-82F2-2C4BD60E9828}"/>
                  </a:ext>
                </a:extLst>
              </p:cNvPr>
              <p:cNvGrpSpPr/>
              <p:nvPr/>
            </p:nvGrpSpPr>
            <p:grpSpPr>
              <a:xfrm>
                <a:off x="817515" y="635726"/>
                <a:ext cx="3606439" cy="3551356"/>
                <a:chOff x="817515" y="635726"/>
                <a:chExt cx="3606439" cy="3551356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D202E618-4E55-4AEE-946A-76BB92D19D7C}"/>
                    </a:ext>
                  </a:extLst>
                </p:cNvPr>
                <p:cNvCxnSpPr/>
                <p:nvPr/>
              </p:nvCxnSpPr>
              <p:spPr>
                <a:xfrm flipV="1">
                  <a:off x="2124891" y="635726"/>
                  <a:ext cx="0" cy="228600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FD3C97B8-AAC7-4863-BF7D-AABA935B2ECA}"/>
                    </a:ext>
                  </a:extLst>
                </p:cNvPr>
                <p:cNvCxnSpPr/>
                <p:nvPr/>
              </p:nvCxnSpPr>
              <p:spPr>
                <a:xfrm flipV="1">
                  <a:off x="2137954" y="2908662"/>
                  <a:ext cx="22860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54DE2D9-0EA6-4685-8E62-9F9A5CD0D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515" y="2899955"/>
                  <a:ext cx="1307376" cy="128712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ED23FD-0EF1-4D9B-A367-E4BEE0F09207}"/>
                  </a:ext>
                </a:extLst>
              </p:cNvPr>
              <p:cNvGrpSpPr/>
              <p:nvPr/>
            </p:nvGrpSpPr>
            <p:grpSpPr>
              <a:xfrm>
                <a:off x="1663338" y="1552303"/>
                <a:ext cx="1828800" cy="1828800"/>
                <a:chOff x="2960915" y="1384663"/>
                <a:chExt cx="1828800" cy="18288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CC1823C-F8CE-4FF3-9CF8-7482CDC7CAC8}"/>
                    </a:ext>
                  </a:extLst>
                </p:cNvPr>
                <p:cNvGrpSpPr/>
                <p:nvPr/>
              </p:nvGrpSpPr>
              <p:grpSpPr>
                <a:xfrm>
                  <a:off x="2960915" y="1384663"/>
                  <a:ext cx="1828800" cy="1828800"/>
                  <a:chOff x="2960915" y="1384663"/>
                  <a:chExt cx="1828800" cy="1828800"/>
                </a:xfrm>
              </p:grpSpPr>
              <p:sp>
                <p:nvSpPr>
                  <p:cNvPr id="64" name="Cube 63">
                    <a:extLst>
                      <a:ext uri="{FF2B5EF4-FFF2-40B4-BE49-F238E27FC236}">
                        <a16:creationId xmlns:a16="http://schemas.microsoft.com/office/drawing/2014/main" id="{13BB522D-287E-40F7-80D4-7FF89F51F965}"/>
                      </a:ext>
                    </a:extLst>
                  </p:cNvPr>
                  <p:cNvSpPr/>
                  <p:nvPr/>
                </p:nvSpPr>
                <p:spPr>
                  <a:xfrm>
                    <a:off x="2960915" y="1384663"/>
                    <a:ext cx="1828800" cy="1828800"/>
                  </a:xfrm>
                  <a:prstGeom prst="cub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E21EB97-622A-4B43-8219-6405645B8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31177" y="2751909"/>
                    <a:ext cx="13585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539C6B-A713-4C46-A544-65EE066E07CB}"/>
                      </a:ext>
                    </a:extLst>
                  </p:cNvPr>
                  <p:cNvCxnSpPr/>
                  <p:nvPr/>
                </p:nvCxnSpPr>
                <p:spPr>
                  <a:xfrm>
                    <a:off x="3431177" y="1384663"/>
                    <a:ext cx="0" cy="136724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9B8E8F5-3DB4-497B-AE0D-82A11B87F0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60915" y="2751909"/>
                    <a:ext cx="470262" cy="46155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E37F2C-14A8-4A07-996F-7FE716967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759" y="2887776"/>
                  <a:ext cx="204788" cy="204787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3656E57-521B-4CF3-8CFC-F74D88C4D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5316" y="2740003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162E953-2462-479B-A0EF-969377C87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6414" y="2068286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648FCFD-126D-46E9-A547-E387DE50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6047" y="2401825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65111B4-926F-48AD-9D7C-1C22CC9CA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2881" y="1985990"/>
                  <a:ext cx="155448" cy="1645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C0E5C28-F5BD-44B9-97BF-F83A12CC4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0001" y="2744942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37D659-53D1-4195-9A78-3600B0B5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0E08315-4537-4BFD-9029-1D91E0506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13B72A7-3AB7-4A0F-AF80-414638B13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528E450-6DA0-4993-93E3-318AA54C4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4C51969-0625-449B-B63D-E58FB66DE9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18947F0-AF86-41F8-BAC9-9E6A67109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2D613F-51D1-473C-8345-FC0C8EDBB3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4D15DBC-CB58-4362-9AE5-EC1BDD986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033BD8E-0EF3-4F75-B204-6A14A833D394}"/>
                  </a:ext>
                </a:extLst>
              </p:cNvPr>
              <p:cNvCxnSpPr/>
              <p:nvPr/>
            </p:nvCxnSpPr>
            <p:spPr>
              <a:xfrm>
                <a:off x="1663338" y="3429000"/>
                <a:ext cx="1323702" cy="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0D371A4-DF7A-44A6-B151-FFEA9729379E}"/>
                  </a:ext>
                </a:extLst>
              </p:cNvPr>
              <p:cNvCxnSpPr/>
              <p:nvPr/>
            </p:nvCxnSpPr>
            <p:spPr>
              <a:xfrm>
                <a:off x="3625815" y="1552303"/>
                <a:ext cx="0" cy="132588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FAEC300-01F5-456E-9E94-4ADC34B938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C34EF0C-6988-4BDD-BBC9-8E3FCF9F4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7CFCF74-74E9-4827-9C77-C58DEE76E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A3B8E8C-AE6F-4C6D-81C4-BCEB7F80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E41AFF-B5C7-49AC-9DE8-9DEFB220E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5511" y="2991826"/>
                <a:ext cx="402224" cy="396244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6C79D2-FDB7-46A6-94C9-10601056A652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9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2F4E9-C611-4A05-B9F6-6333D5AECC50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ADFEAC-A1EB-42F8-B66F-9BFF13671B85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3D7B89F-BA91-4707-A43C-75C20625CCFD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3536AA-9CE0-4FC3-9016-5FC64D86AB0C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88A05-9F2C-4D7B-AE2F-687139A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DFF45-3AE1-4518-8B61-6718FC12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13</a:t>
            </a:fld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6F68AC-B0DF-4C3F-9680-4B52B4946EBC}"/>
              </a:ext>
            </a:extLst>
          </p:cNvPr>
          <p:cNvSpPr txBox="1"/>
          <p:nvPr/>
        </p:nvSpPr>
        <p:spPr>
          <a:xfrm>
            <a:off x="2083465" y="5289148"/>
            <a:ext cx="15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Yee Cell</a:t>
            </a:r>
          </a:p>
        </p:txBody>
      </p:sp>
    </p:spTree>
    <p:extLst>
      <p:ext uri="{BB962C8B-B14F-4D97-AF65-F5344CB8AC3E}">
        <p14:creationId xmlns:p14="http://schemas.microsoft.com/office/powerpoint/2010/main" val="279684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7D2-0FF5-44B7-B380-0B328CC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Finite-Difference Time-Domain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23864" y="1353878"/>
                <a:ext cx="5643972" cy="4794374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Similarly, the displacement field is updated with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/>
                  <a:t>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000" dirty="0"/>
                  <a:t>The electric field is then updated by applying the constitutive relation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1800" dirty="0"/>
                  <a:t> is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/>
                  <a:t>-component of the dielectric tensor at a given location</a:t>
                </a:r>
              </a:p>
              <a:p>
                <a:r>
                  <a:rPr lang="en-US" sz="2000" dirty="0"/>
                  <a:t>How this relation is applied to the time-domain will be covered later in this presentation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3C190DE-59F9-40F4-A963-31AB4AEDFA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23864" y="1353878"/>
                <a:ext cx="5643972" cy="4794374"/>
              </a:xfrm>
              <a:blipFill>
                <a:blip r:embed="rId2"/>
                <a:stretch>
                  <a:fillRect l="-972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F47B4F4-86AB-4FC3-AA12-22C8B2281E5C}"/>
              </a:ext>
            </a:extLst>
          </p:cNvPr>
          <p:cNvGrpSpPr/>
          <p:nvPr/>
        </p:nvGrpSpPr>
        <p:grpSpPr>
          <a:xfrm>
            <a:off x="838198" y="1353877"/>
            <a:ext cx="4397829" cy="4284141"/>
            <a:chOff x="418011" y="291431"/>
            <a:chExt cx="4397829" cy="428414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BADCCE-54FD-4D9C-ADCA-71A8765D9E20}"/>
                </a:ext>
              </a:extLst>
            </p:cNvPr>
            <p:cNvGrpSpPr/>
            <p:nvPr/>
          </p:nvGrpSpPr>
          <p:grpSpPr>
            <a:xfrm>
              <a:off x="418011" y="291431"/>
              <a:ext cx="4397829" cy="4284141"/>
              <a:chOff x="418011" y="334974"/>
              <a:chExt cx="4397829" cy="42841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8449C6B-73AA-4D64-82F2-2C4BD60E9828}"/>
                  </a:ext>
                </a:extLst>
              </p:cNvPr>
              <p:cNvGrpSpPr/>
              <p:nvPr/>
            </p:nvGrpSpPr>
            <p:grpSpPr>
              <a:xfrm>
                <a:off x="817515" y="635726"/>
                <a:ext cx="3606439" cy="3551356"/>
                <a:chOff x="817515" y="635726"/>
                <a:chExt cx="3606439" cy="3551356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D202E618-4E55-4AEE-946A-76BB92D19D7C}"/>
                    </a:ext>
                  </a:extLst>
                </p:cNvPr>
                <p:cNvCxnSpPr/>
                <p:nvPr/>
              </p:nvCxnSpPr>
              <p:spPr>
                <a:xfrm flipV="1">
                  <a:off x="2124891" y="635726"/>
                  <a:ext cx="0" cy="228600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FD3C97B8-AAC7-4863-BF7D-AABA935B2ECA}"/>
                    </a:ext>
                  </a:extLst>
                </p:cNvPr>
                <p:cNvCxnSpPr/>
                <p:nvPr/>
              </p:nvCxnSpPr>
              <p:spPr>
                <a:xfrm flipV="1">
                  <a:off x="2137954" y="2908662"/>
                  <a:ext cx="2286000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54DE2D9-0EA6-4685-8E62-9F9A5CD0D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515" y="2899955"/>
                  <a:ext cx="1307376" cy="1287127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ED23FD-0EF1-4D9B-A367-E4BEE0F09207}"/>
                  </a:ext>
                </a:extLst>
              </p:cNvPr>
              <p:cNvGrpSpPr/>
              <p:nvPr/>
            </p:nvGrpSpPr>
            <p:grpSpPr>
              <a:xfrm>
                <a:off x="1663338" y="1552303"/>
                <a:ext cx="1828800" cy="1828800"/>
                <a:chOff x="2960915" y="1384663"/>
                <a:chExt cx="1828800" cy="1828800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4CC1823C-F8CE-4FF3-9CF8-7482CDC7CAC8}"/>
                    </a:ext>
                  </a:extLst>
                </p:cNvPr>
                <p:cNvGrpSpPr/>
                <p:nvPr/>
              </p:nvGrpSpPr>
              <p:grpSpPr>
                <a:xfrm>
                  <a:off x="2960915" y="1384663"/>
                  <a:ext cx="1828800" cy="1828800"/>
                  <a:chOff x="2960915" y="1384663"/>
                  <a:chExt cx="1828800" cy="1828800"/>
                </a:xfrm>
              </p:grpSpPr>
              <p:sp>
                <p:nvSpPr>
                  <p:cNvPr id="64" name="Cube 63">
                    <a:extLst>
                      <a:ext uri="{FF2B5EF4-FFF2-40B4-BE49-F238E27FC236}">
                        <a16:creationId xmlns:a16="http://schemas.microsoft.com/office/drawing/2014/main" id="{13BB522D-287E-40F7-80D4-7FF89F51F965}"/>
                      </a:ext>
                    </a:extLst>
                  </p:cNvPr>
                  <p:cNvSpPr/>
                  <p:nvPr/>
                </p:nvSpPr>
                <p:spPr>
                  <a:xfrm>
                    <a:off x="2960915" y="1384663"/>
                    <a:ext cx="1828800" cy="1828800"/>
                  </a:xfrm>
                  <a:prstGeom prst="cub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E21EB97-622A-4B43-8219-6405645B8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31177" y="2751909"/>
                    <a:ext cx="135853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62539C6B-A713-4C46-A544-65EE066E07CB}"/>
                      </a:ext>
                    </a:extLst>
                  </p:cNvPr>
                  <p:cNvCxnSpPr/>
                  <p:nvPr/>
                </p:nvCxnSpPr>
                <p:spPr>
                  <a:xfrm>
                    <a:off x="3431177" y="1384663"/>
                    <a:ext cx="0" cy="136724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9B8E8F5-3DB4-497B-AE0D-82A11B87F08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960915" y="2751909"/>
                    <a:ext cx="470262" cy="46155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7FE37F2C-14A8-4A07-996F-7FE716967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759" y="2887776"/>
                  <a:ext cx="204788" cy="204787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3656E57-521B-4CF3-8CFC-F74D88C4D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5316" y="2740003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162E953-2462-479B-A0EF-969377C87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26414" y="2068286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648FCFD-126D-46E9-A547-E387DE507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6047" y="2401825"/>
                  <a:ext cx="235130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65111B4-926F-48AD-9D7C-1C22CC9CA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2881" y="1985990"/>
                  <a:ext cx="155448" cy="164592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C0E5C28-F5BD-44B9-97BF-F83A12CC4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0001" y="2744942"/>
                  <a:ext cx="0" cy="237744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37D659-53D1-4195-9A78-3600B0B5FA46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0E08315-4537-4BFD-9029-1D91E0506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11" y="4249783"/>
                    <a:ext cx="39950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13B72A7-3AB7-4A0F-AF80-414638B13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528E450-6DA0-4993-93E3-318AA54C43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6336" y="2662122"/>
                    <a:ext cx="39950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4C51969-0625-449B-B63D-E58FB66DE9DF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18947F0-AF86-41F8-BAC9-9E6A671090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048" y="334974"/>
                    <a:ext cx="39950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2D613F-51D1-473C-8345-FC0C8EDBB3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4D15DBC-CB58-4362-9AE5-EC1BDD986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8626" y="3365863"/>
                    <a:ext cx="3995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0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033BD8E-0EF3-4F75-B204-6A14A833D394}"/>
                  </a:ext>
                </a:extLst>
              </p:cNvPr>
              <p:cNvCxnSpPr/>
              <p:nvPr/>
            </p:nvCxnSpPr>
            <p:spPr>
              <a:xfrm>
                <a:off x="1663338" y="3429000"/>
                <a:ext cx="1323702" cy="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0D371A4-DF7A-44A6-B151-FFEA9729379E}"/>
                  </a:ext>
                </a:extLst>
              </p:cNvPr>
              <p:cNvCxnSpPr/>
              <p:nvPr/>
            </p:nvCxnSpPr>
            <p:spPr>
              <a:xfrm>
                <a:off x="3625815" y="1552303"/>
                <a:ext cx="0" cy="1325880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FAEC300-01F5-456E-9E94-4ADC34B938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C34EF0C-6988-4BDD-BBC9-8E3FCF9F41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354" y="1948890"/>
                    <a:ext cx="39950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7CFCF74-74E9-4827-9C77-C58DEE76E2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A3B8E8C-AE6F-4C6D-81C4-BCEB7F80FF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0025" y="3073167"/>
                    <a:ext cx="3554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5862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3E41AFF-B5C7-49AC-9DE8-9DEFB220E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5511" y="2991826"/>
                <a:ext cx="402224" cy="396244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6C79D2-FDB7-46A6-94C9-10601056A652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9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2F4E9-C611-4A05-B9F6-6333D5AECC50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ADFEAC-A1EB-42F8-B66F-9BFF13671B85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5C5655A-A1C1-4CDD-961C-AA887D1615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3D7B89F-BA91-4707-A43C-75C20625CCFD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3536AA-9CE0-4FC3-9016-5FC64D86AB0C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4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88A05-9F2C-4D7B-AE2F-687139A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DFF45-3AE1-4518-8B61-6718FC12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14</a:t>
            </a:fld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AECB06-EEA7-4137-B505-83286DC3C62E}"/>
              </a:ext>
            </a:extLst>
          </p:cNvPr>
          <p:cNvSpPr txBox="1"/>
          <p:nvPr/>
        </p:nvSpPr>
        <p:spPr>
          <a:xfrm>
            <a:off x="2083465" y="5289148"/>
            <a:ext cx="15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Yee Cell</a:t>
            </a:r>
          </a:p>
        </p:txBody>
      </p:sp>
    </p:spTree>
    <p:extLst>
      <p:ext uri="{BB962C8B-B14F-4D97-AF65-F5344CB8AC3E}">
        <p14:creationId xmlns:p14="http://schemas.microsoft.com/office/powerpoint/2010/main" val="288806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4D70-B5F4-4C48-8A42-2F403649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FDTD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4C53A-5B29-479A-B82D-9FD2DF5C8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85503"/>
            <a:ext cx="5181600" cy="4691458"/>
          </a:xfrm>
        </p:spPr>
        <p:txBody>
          <a:bodyPr>
            <a:normAutofit/>
          </a:bodyPr>
          <a:lstStyle/>
          <a:p>
            <a:r>
              <a:rPr lang="en-US" dirty="0"/>
              <a:t>Excellent for large scale simulations</a:t>
            </a:r>
          </a:p>
          <a:p>
            <a:pPr lvl="1"/>
            <a:r>
              <a:rPr lang="en-US" dirty="0"/>
              <a:t>Scales linearly where many methods scale exponentially</a:t>
            </a:r>
          </a:p>
          <a:p>
            <a:pPr lvl="1"/>
            <a:r>
              <a:rPr lang="en-US" dirty="0"/>
              <a:t>Can simulate fine detail structure </a:t>
            </a:r>
          </a:p>
          <a:p>
            <a:r>
              <a:rPr lang="en-US" dirty="0"/>
              <a:t>Time domain aspect enables broad band simulation</a:t>
            </a:r>
          </a:p>
          <a:p>
            <a:r>
              <a:rPr lang="en-US" dirty="0"/>
              <a:t>Suitable for parallelization </a:t>
            </a:r>
          </a:p>
          <a:p>
            <a:r>
              <a:rPr lang="en-US" dirty="0"/>
              <a:t>Applicable over a wide range wavelength scales</a:t>
            </a:r>
          </a:p>
          <a:p>
            <a:pPr lvl="1"/>
            <a:r>
              <a:rPr lang="en-US" dirty="0"/>
              <a:t>Nano scale metamaterials interacting with IR wavelengths</a:t>
            </a:r>
          </a:p>
          <a:p>
            <a:pPr lvl="1"/>
            <a:r>
              <a:rPr lang="en-US" dirty="0"/>
              <a:t>Radar scale wavelengths interacting with jets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8EB4-A0E9-4461-916C-EF51AD24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C6D6F2F-0DE7-474A-B69F-7CA0363F2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499" y="1512719"/>
            <a:ext cx="4030485" cy="40417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DDCE3-33BA-41E3-8CC1-27AA8B3E0C54}"/>
              </a:ext>
            </a:extLst>
          </p:cNvPr>
          <p:cNvSpPr txBox="1"/>
          <p:nvPr/>
        </p:nvSpPr>
        <p:spPr>
          <a:xfrm>
            <a:off x="544668" y="5550938"/>
            <a:ext cx="4632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FDTD simulation of a photonic crystal Y-junction,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Photon Design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C83DF-33C1-48A7-AA3B-45B9A056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8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Combined Plasmon-Polariton Phonon-Polariton System </a:t>
            </a:r>
            <a:endParaRPr lang="en-US" sz="2800" dirty="0">
              <a:solidFill>
                <a:srgbClr val="C00000"/>
              </a:solidFill>
              <a:cs typeface="Arial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Materials Considerations</a:t>
            </a:r>
            <a:endParaRPr lang="en-US" sz="2400" dirty="0">
              <a:solidFill>
                <a:srgbClr val="C00000"/>
              </a:solidFill>
              <a:cs typeface="Arial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Parallelization</a:t>
            </a:r>
            <a:endParaRPr lang="en-US" sz="2400" dirty="0">
              <a:solidFill>
                <a:srgbClr val="C00000"/>
              </a:solidFill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/>
              <a:t>Far-field analysis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69D856-1DB8-4866-9F4F-3F2939ED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825623"/>
            <a:ext cx="5943600" cy="2946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99334-4D10-4C41-8AAC-728EB2A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Materials - SiO</a:t>
            </a:r>
            <a:r>
              <a:rPr lang="en-US" baseline="-25000" dirty="0"/>
              <a:t>2</a:t>
            </a:r>
            <a:r>
              <a:rPr lang="en-US" dirty="0"/>
              <a:t>, Au, hBN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This device required three material models to be simulated</a:t>
                </a:r>
              </a:p>
              <a:p>
                <a:r>
                  <a:rPr lang="en-US" sz="2200" dirty="0"/>
                  <a:t>In reverse order of complexity, they are:</a:t>
                </a:r>
              </a:p>
              <a:p>
                <a:pPr lvl="1"/>
                <a:r>
                  <a:rPr lang="en-US" sz="1800" dirty="0"/>
                  <a:t>Simple dielectric (SiO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, and vacuum)</a:t>
                </a:r>
              </a:p>
              <a:p>
                <a:pPr lvl="2"/>
                <a:r>
                  <a:rPr lang="en-US" sz="1800" dirty="0"/>
                  <a:t>Using the relation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For SiO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=2.17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For Vacuum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Debye-</a:t>
                </a:r>
                <a:r>
                  <a:rPr lang="en-US" sz="1800" dirty="0" err="1"/>
                  <a:t>Drude</a:t>
                </a:r>
                <a:r>
                  <a:rPr lang="en-US" sz="1800" dirty="0"/>
                  <a:t> Model (Au film)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1400" b="0" dirty="0"/>
              </a:p>
              <a:p>
                <a:pPr lvl="1"/>
                <a:r>
                  <a:rPr lang="en-US" sz="1800" dirty="0"/>
                  <a:t>Anisotropic Lorentz model (hBN)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hBN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800" dirty="0"/>
              </a:p>
              <a:p>
                <a:pPr lvl="2"/>
                <a:endParaRPr lang="en-US" sz="1400" b="0" dirty="0"/>
              </a:p>
              <a:p>
                <a:pPr lvl="2"/>
                <a:endParaRPr lang="en-US" sz="1800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94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F21DBF-EE2C-432F-AB9C-570E89CE2CAA}"/>
              </a:ext>
            </a:extLst>
          </p:cNvPr>
          <p:cNvCxnSpPr>
            <a:cxnSpLocks/>
          </p:cNvCxnSpPr>
          <p:nvPr/>
        </p:nvCxnSpPr>
        <p:spPr>
          <a:xfrm flipV="1">
            <a:off x="3143794" y="3429000"/>
            <a:ext cx="999581" cy="15018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EA055-5154-49B4-A783-A97BDDB63933}"/>
                  </a:ext>
                </a:extLst>
              </p:cNvPr>
              <p:cNvSpPr txBox="1"/>
              <p:nvPr/>
            </p:nvSpPr>
            <p:spPr>
              <a:xfrm>
                <a:off x="2238102" y="4957048"/>
                <a:ext cx="1811383" cy="67012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Idealized SiO</a:t>
                </a:r>
                <a:r>
                  <a:rPr lang="en-US" b="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SiO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=2.17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EA055-5154-49B4-A783-A97BDDB6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102" y="4957048"/>
                <a:ext cx="1811383" cy="670120"/>
              </a:xfrm>
              <a:prstGeom prst="rect">
                <a:avLst/>
              </a:prstGeom>
              <a:blipFill>
                <a:blip r:embed="rId4"/>
                <a:stretch>
                  <a:fillRect l="-1987" t="-3478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80447-D8C7-4DB9-95EF-480D73D3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AAA8B4-6FD6-4437-9A1C-6F9478CE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E411-57FE-4117-9A1F-7A52E86A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Materials - Au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B9802C-E1A8-473B-85FB-41A7A43B7DD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8" y="1628937"/>
                <a:ext cx="5514703" cy="4401004"/>
              </a:xfrm>
            </p:spPr>
            <p:txBody>
              <a:bodyPr numCol="1">
                <a:normAutofit fontScale="92500" lnSpcReduction="10000"/>
              </a:bodyPr>
              <a:lstStyle/>
              <a:p>
                <a:r>
                  <a:rPr lang="en-US" sz="2000" dirty="0"/>
                  <a:t>To accurately model Au within the frequency range studied a Debye-</a:t>
                </a:r>
                <a:r>
                  <a:rPr lang="en-US" sz="2000" dirty="0" err="1"/>
                  <a:t>Drude</a:t>
                </a:r>
                <a:r>
                  <a:rPr lang="en-US" sz="2000" dirty="0"/>
                  <a:t> model was fit to a data set published by Ciesielski </a:t>
                </a:r>
                <a:r>
                  <a:rPr lang="en-US" sz="2000" i="1" dirty="0"/>
                  <a:t>et al.</a:t>
                </a:r>
                <a:r>
                  <a:rPr lang="en-US" sz="2000" dirty="0"/>
                  <a:t> 2018:</a:t>
                </a:r>
              </a:p>
              <a:p>
                <a:pPr lvl="5"/>
                <a:endParaRPr lang="en-US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Au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Relaxation time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Static relative 				           permittivity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Conductivity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Infinite frequency 			           	relative permittivity </a:t>
                </a:r>
              </a:p>
              <a:p>
                <a:r>
                  <a:rPr lang="en-US" sz="2000" dirty="0"/>
                  <a:t>Ciesielski’s data were tabulated as the complex refractive index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𝑖𝑘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Au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600" dirty="0"/>
              </a:p>
              <a:p>
                <a:r>
                  <a:rPr lang="en-US" sz="2000" dirty="0"/>
                  <a:t>These data were fit to the real and imaginary components of the Debye-</a:t>
                </a:r>
                <a:r>
                  <a:rPr lang="en-US" sz="2000" dirty="0" err="1"/>
                  <a:t>Drude</a:t>
                </a:r>
                <a:r>
                  <a:rPr lang="en-US" sz="2000" dirty="0"/>
                  <a:t> model using a  nonlinear least squares method </a:t>
                </a:r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B9802C-E1A8-473B-85FB-41A7A43B7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8" y="1628937"/>
                <a:ext cx="5514703" cy="4401004"/>
              </a:xfrm>
              <a:blipFill>
                <a:blip r:embed="rId2"/>
                <a:stretch>
                  <a:fillRect l="-77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31187-5EFF-4C64-A8ED-F41E9954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6AFE294-2722-4475-8704-2E13FB2FB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" y="1600200"/>
            <a:ext cx="4876800" cy="36576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14FEC7-9F3B-4815-AAA0-1AE20178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DD97-2F75-4882-8241-52C43A16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Materials - hBN - 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73E131-5063-4E46-B6B8-15010A40C6A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To simulate hBN an anisotropic Lorentz model in the form shown was used</a:t>
                </a:r>
              </a:p>
              <a:p>
                <a:r>
                  <a:rPr lang="en-US" sz="2000" dirty="0"/>
                  <a:t>An equivalent Lorentz formulation is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LO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2000" dirty="0"/>
                  <a:t>This form explicitly shows the dependence of the optical properties on the transverse (TO) and longitudinal (LO) optical phonon modes</a:t>
                </a:r>
              </a:p>
              <a:p>
                <a:r>
                  <a:rPr lang="en-US" sz="2000" dirty="0"/>
                  <a:t>It was noticed that different values for the in-plane damping constant had been reported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) by different studies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73E131-5063-4E46-B6B8-15010A40C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41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F6A924-825E-4D4D-B30E-FEFE3027FE44}"/>
                  </a:ext>
                </a:extLst>
              </p:cNvPr>
              <p:cNvSpPr/>
              <p:nvPr/>
            </p:nvSpPr>
            <p:spPr>
              <a:xfrm>
                <a:off x="200026" y="1302353"/>
                <a:ext cx="5895974" cy="4742837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hBN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=2.95</m:t>
                    </m:r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=4.87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=0.61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   =1.83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746 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=1370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= ?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F6A924-825E-4D4D-B30E-FEFE3027F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6" y="1302353"/>
                <a:ext cx="5895974" cy="4742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19189-B481-44BE-A039-8A15A039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1219-81A4-4CAD-9AA7-979DD531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7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C07A-47D3-4C8D-BF98-E0222A09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8749-C58E-4D2B-8545-CE3309A22E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u="none" strike="noStrike" baseline="0" dirty="0"/>
              <a:t>W. M. Dennis </a:t>
            </a:r>
          </a:p>
          <a:p>
            <a:pPr marL="457200" lvl="1" indent="0">
              <a:buNone/>
            </a:pPr>
            <a:r>
              <a:rPr lang="en-US" dirty="0"/>
              <a:t>PhD Advisor</a:t>
            </a:r>
          </a:p>
          <a:p>
            <a:pPr marL="457200" lvl="1" indent="0">
              <a:buNone/>
            </a:pPr>
            <a:r>
              <a:rPr lang="en-US" dirty="0"/>
              <a:t>Department of Physics and Astronomy</a:t>
            </a:r>
          </a:p>
          <a:p>
            <a:pPr marL="457200" lvl="1" indent="0">
              <a:buNone/>
            </a:pPr>
            <a:r>
              <a:rPr lang="en-US" dirty="0"/>
              <a:t>University of Georgia</a:t>
            </a:r>
          </a:p>
          <a:p>
            <a:r>
              <a:rPr lang="en-US" dirty="0"/>
              <a:t>The Abate Group</a:t>
            </a:r>
          </a:p>
          <a:p>
            <a:pPr marL="457200" lvl="1" indent="0">
              <a:buNone/>
            </a:pPr>
            <a:r>
              <a:rPr lang="en-US" dirty="0"/>
              <a:t>Useful discussions</a:t>
            </a:r>
          </a:p>
          <a:p>
            <a:pPr marL="457200" lvl="1" indent="0">
              <a:buNone/>
            </a:pPr>
            <a:r>
              <a:rPr lang="en-US" dirty="0"/>
              <a:t>Department of Physics and Astronomy</a:t>
            </a:r>
          </a:p>
          <a:p>
            <a:pPr marL="457200" lvl="1" indent="0">
              <a:buNone/>
            </a:pPr>
            <a:r>
              <a:rPr lang="en-US" dirty="0"/>
              <a:t>University of Georgia</a:t>
            </a:r>
          </a:p>
          <a:p>
            <a:r>
              <a:rPr lang="en-US" dirty="0"/>
              <a:t>Shan-Ho Tsai </a:t>
            </a:r>
          </a:p>
          <a:p>
            <a:pPr marL="457200" lvl="1" indent="0">
              <a:buNone/>
            </a:pPr>
            <a:r>
              <a:rPr lang="en-US" dirty="0"/>
              <a:t>Technical expertise with high performance computing </a:t>
            </a:r>
          </a:p>
          <a:p>
            <a:pPr marL="457200" lvl="1" indent="0">
              <a:buNone/>
            </a:pPr>
            <a:r>
              <a:rPr lang="en-US" dirty="0"/>
              <a:t>Georgia Advanced Research Computing Center</a:t>
            </a:r>
          </a:p>
          <a:p>
            <a:pPr marL="457200" lvl="1" indent="0">
              <a:buNone/>
            </a:pPr>
            <a:r>
              <a:rPr lang="en-US" dirty="0"/>
              <a:t>University of Georgia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F118-3898-40C6-87EE-4572BB47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0BE93-77BA-43BE-9417-6355AA37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DB0942B-E418-4444-BABA-A182FF00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181600" cy="4351338"/>
          </a:xfrm>
        </p:spPr>
        <p:txBody>
          <a:bodyPr/>
          <a:lstStyle/>
          <a:p>
            <a:r>
              <a:rPr lang="en-US" sz="2000" dirty="0"/>
              <a:t>Michael R. Geller</a:t>
            </a:r>
          </a:p>
          <a:p>
            <a:pPr marL="457200" lvl="1" indent="0">
              <a:buNone/>
            </a:pPr>
            <a:r>
              <a:rPr lang="en-US" sz="1800" dirty="0"/>
              <a:t>Committee member</a:t>
            </a:r>
          </a:p>
          <a:p>
            <a:pPr marL="457200" lvl="1" indent="0">
              <a:buNone/>
            </a:pPr>
            <a:r>
              <a:rPr lang="en-US" sz="1800" dirty="0"/>
              <a:t>Department of Physics and Astronomy</a:t>
            </a:r>
          </a:p>
          <a:p>
            <a:pPr marL="457200" lvl="1" indent="0">
              <a:buNone/>
            </a:pPr>
            <a:r>
              <a:rPr lang="en-US" sz="1800" dirty="0"/>
              <a:t>University of Georgia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Heinz-Bernd Schüttler</a:t>
            </a:r>
          </a:p>
          <a:p>
            <a:pPr marL="457200" lvl="1" indent="0">
              <a:buNone/>
            </a:pPr>
            <a:r>
              <a:rPr lang="en-US" sz="1800" dirty="0"/>
              <a:t>Committee member</a:t>
            </a:r>
          </a:p>
          <a:p>
            <a:pPr marL="457200" lvl="1" indent="0">
              <a:buNone/>
            </a:pPr>
            <a:r>
              <a:rPr lang="en-US" sz="1800" dirty="0"/>
              <a:t>Department of Physics and Astronomy</a:t>
            </a:r>
          </a:p>
          <a:p>
            <a:pPr marL="457200" lvl="1" indent="0">
              <a:buNone/>
            </a:pPr>
            <a:r>
              <a:rPr lang="en-US" sz="1800" dirty="0"/>
              <a:t>University of Georgia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13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7FA7-536B-4470-A7A2-5293E80D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Materials - hBN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4803B3-E961-427D-AA69-E08DA44E10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61161" y="1108391"/>
                <a:ext cx="5791202" cy="5029200"/>
              </a:xfrm>
            </p:spPr>
            <p:txBody>
              <a:bodyPr numCol="1">
                <a:normAutofit fontScale="92500" lnSpcReduction="10000"/>
              </a:bodyPr>
              <a:lstStyle/>
              <a:p>
                <a:r>
                  <a:rPr lang="en-US" sz="2400" dirty="0"/>
                  <a:t>Data published by from Caldwell </a:t>
                </a:r>
                <a:r>
                  <a:rPr lang="en-US" sz="2400" i="1" dirty="0"/>
                  <a:t>et al., </a:t>
                </a:r>
                <a:r>
                  <a:rPr lang="en-US" sz="2400" dirty="0"/>
                  <a:t>show the reflection spectra for different thicknesses of hBN and indicates a dependence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on sheet thickness</a:t>
                </a:r>
              </a:p>
              <a:p>
                <a:r>
                  <a:rPr lang="en-US" sz="2400" dirty="0"/>
                  <a:t>These data were digitized and a Lorentzian model, with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was fit to them using the transfer matrix method (TMM) for calculating the reflectance of thin film stacks:</a:t>
                </a:r>
                <a:endParaRPr lang="en-US" sz="20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sz="2400" dirty="0"/>
                  <a:t>These fits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were fit to a power law relation as shown in Fig (b)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 was calculated to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6.149×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rad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hBN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=80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This value was validated by running an FDTD simulation with the 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 and plotting it with a TMM calculation</a:t>
                </a:r>
              </a:p>
              <a:p>
                <a:endParaRPr lang="en-US" sz="2000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4803B3-E961-427D-AA69-E08DA44E1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61161" y="1108391"/>
                <a:ext cx="5791202" cy="5029200"/>
              </a:xfrm>
              <a:blipFill>
                <a:blip r:embed="rId2"/>
                <a:stretch>
                  <a:fillRect l="-1158" t="-2182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096FC8-D522-46F1-8841-8631D28060D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48" y="1106714"/>
            <a:ext cx="301752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268FB-976A-464F-A796-C19A9F54989D}"/>
              </a:ext>
            </a:extLst>
          </p:cNvPr>
          <p:cNvSpPr txBox="1"/>
          <p:nvPr/>
        </p:nvSpPr>
        <p:spPr>
          <a:xfrm>
            <a:off x="3989614" y="3068404"/>
            <a:ext cx="5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56E24-3089-4D60-83B9-25D19F351279}"/>
              </a:ext>
            </a:extLst>
          </p:cNvPr>
          <p:cNvSpPr txBox="1"/>
          <p:nvPr/>
        </p:nvSpPr>
        <p:spPr>
          <a:xfrm>
            <a:off x="3989614" y="1403757"/>
            <a:ext cx="5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F513C-A61B-4968-B3F4-6B98B470774A}"/>
              </a:ext>
            </a:extLst>
          </p:cNvPr>
          <p:cNvSpPr txBox="1"/>
          <p:nvPr/>
        </p:nvSpPr>
        <p:spPr>
          <a:xfrm>
            <a:off x="4028802" y="4521426"/>
            <a:ext cx="54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4B9BA-CFD9-49A3-93F1-B916C47B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C7BA54-B926-40DC-8728-F1CFEA09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9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64165E-B636-4CC5-8EA8-BF6AC72CF9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-Transform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64165E-B636-4CC5-8EA8-BF6AC72CF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BEF4C-4E55-45DC-8B1C-5A4F6CFC9F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8" y="1254034"/>
                <a:ext cx="5181601" cy="49229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Au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sup>
                            </m:sSup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current time step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𝜎𝛥</m:t>
                            </m:r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BEF4C-4E55-45DC-8B1C-5A4F6CFC9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8" y="1254034"/>
                <a:ext cx="5181601" cy="4922930"/>
              </a:xfrm>
              <a:blipFill>
                <a:blip r:embed="rId4"/>
                <a:stretch>
                  <a:fillRect l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2CF9BF0-B819-4B12-8E5E-753744522A8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utilize the above permittivity models, they were converted from the frequency domain to the time domain using the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-transform method”</a:t>
                </a:r>
              </a:p>
              <a:p>
                <a:r>
                  <a:rPr lang="en-US" dirty="0"/>
                  <a:t>The Z-transform allows a time domain convolution, in the form of a discrete time function, to be converted into the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-domain”</a:t>
                </a:r>
              </a:p>
              <a:p>
                <a:r>
                  <a:rPr lang="en-US" dirty="0"/>
                  <a:t>When converted back into the time domain some terms are represented by a discreet shift in the time domain</a:t>
                </a:r>
              </a:p>
              <a:p>
                <a:r>
                  <a:rPr lang="en-US" dirty="0"/>
                  <a:t>By applying this method to the constitutive relation, a set of update equations are derived </a:t>
                </a:r>
              </a:p>
              <a:p>
                <a:r>
                  <a:rPr lang="en-US" dirty="0"/>
                  <a:t>This can be thought of as a solution to a material differential equation, which in FDTD, is called an auxiliary differential equation (ADE)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2CF9BF0-B819-4B12-8E5E-753744522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  <a:blipFill>
                <a:blip r:embed="rId5"/>
                <a:stretch>
                  <a:fillRect l="-941" t="-2020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0631-B21B-450C-8779-2498421A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D70556-3310-4E18-962E-590AA3FD9F85}"/>
              </a:ext>
            </a:extLst>
          </p:cNvPr>
          <p:cNvGrpSpPr/>
          <p:nvPr/>
        </p:nvGrpSpPr>
        <p:grpSpPr>
          <a:xfrm>
            <a:off x="2331874" y="2416863"/>
            <a:ext cx="2075176" cy="695792"/>
            <a:chOff x="2365032" y="2561808"/>
            <a:chExt cx="1402082" cy="6957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0C7BDC-8A8C-4B9A-8B8E-3A9D70D3DD64}"/>
                </a:ext>
              </a:extLst>
            </p:cNvPr>
            <p:cNvCxnSpPr>
              <a:cxnSpLocks/>
            </p:cNvCxnSpPr>
            <p:nvPr/>
          </p:nvCxnSpPr>
          <p:spPr>
            <a:xfrm>
              <a:off x="3066073" y="2561808"/>
              <a:ext cx="0" cy="69579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EB84F14-C316-4D6B-837A-1A6CA72C0F77}"/>
                    </a:ext>
                  </a:extLst>
                </p:cNvPr>
                <p:cNvSpPr txBox="1"/>
                <p:nvPr/>
              </p:nvSpPr>
              <p:spPr>
                <a:xfrm>
                  <a:off x="2365032" y="2685543"/>
                  <a:ext cx="1402082" cy="338554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-transform method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EB84F14-C316-4D6B-837A-1A6CA72C0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5032" y="2685543"/>
                  <a:ext cx="1402082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1667" b="-16667"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EFFBBC-D9F3-4500-85D6-E8FC04282263}"/>
              </a:ext>
            </a:extLst>
          </p:cNvPr>
          <p:cNvSpPr txBox="1"/>
          <p:nvPr/>
        </p:nvSpPr>
        <p:spPr>
          <a:xfrm>
            <a:off x="137156" y="1182295"/>
            <a:ext cx="1402082" cy="58477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constitutive relation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198BB8-9256-4C35-BF7D-8F35A51075CB}"/>
              </a:ext>
            </a:extLst>
          </p:cNvPr>
          <p:cNvCxnSpPr>
            <a:cxnSpLocks/>
          </p:cNvCxnSpPr>
          <p:nvPr/>
        </p:nvCxnSpPr>
        <p:spPr>
          <a:xfrm>
            <a:off x="1539238" y="1443905"/>
            <a:ext cx="37446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CCBC-E35D-4FF8-9DCA-38C3680E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39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6D8D-48A1-40DB-B6D8-CEA2C2B7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pic>
        <p:nvPicPr>
          <p:cNvPr id="6" name="Content Placeholder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C0BBB35-CBE6-416F-8665-E57C3CB2D6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2853003"/>
            <a:ext cx="5181600" cy="2475606"/>
          </a:xfrm>
          <a:ln w="28575">
            <a:solidFill>
              <a:srgbClr val="C00000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B4C6B-5592-46B5-BD8C-BC951DAB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763" y="1224734"/>
            <a:ext cx="5181600" cy="4949644"/>
          </a:xfrm>
        </p:spPr>
        <p:txBody>
          <a:bodyPr>
            <a:normAutofit/>
          </a:bodyPr>
          <a:lstStyle/>
          <a:p>
            <a:r>
              <a:rPr lang="en-US" sz="2000" dirty="0"/>
              <a:t>It was decided to write an in-house FDTD code in C and utilizing the </a:t>
            </a:r>
            <a:r>
              <a:rPr lang="en-US" sz="2000" dirty="0" err="1"/>
              <a:t>OpenACC</a:t>
            </a:r>
            <a:r>
              <a:rPr lang="en-US" sz="2000" dirty="0"/>
              <a:t> GPU framework</a:t>
            </a:r>
          </a:p>
          <a:p>
            <a:r>
              <a:rPr lang="en-US" sz="2000" dirty="0"/>
              <a:t>Using a CPU based commercial code a typical simulation took ~ </a:t>
            </a:r>
            <a:r>
              <a:rPr lang="en-US" sz="2000" b="1" dirty="0">
                <a:solidFill>
                  <a:srgbClr val="C00000"/>
                </a:solidFill>
              </a:rPr>
              <a:t>two weeks</a:t>
            </a:r>
          </a:p>
          <a:p>
            <a:r>
              <a:rPr lang="en-US" sz="2000" dirty="0"/>
              <a:t>Using a P100 GPU card on the Sapelo2 cluster the in-house code running same simulation could complete in ~ </a:t>
            </a:r>
            <a:r>
              <a:rPr lang="en-US" sz="2000" b="1" u="sng" dirty="0">
                <a:solidFill>
                  <a:srgbClr val="C00000"/>
                </a:solidFill>
              </a:rPr>
              <a:t>12 hours</a:t>
            </a:r>
          </a:p>
          <a:p>
            <a:r>
              <a:rPr lang="en-US" sz="2000" dirty="0"/>
              <a:t>While other FDTD codes using GPUs exist, commercial products could not model all the features needed for this study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7FA5C1-F6B1-4AAC-8D86-89557FBF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097FF-0AD2-462C-9C01-BCA21B100F9D}"/>
              </a:ext>
            </a:extLst>
          </p:cNvPr>
          <p:cNvSpPr txBox="1"/>
          <p:nvPr/>
        </p:nvSpPr>
        <p:spPr>
          <a:xfrm>
            <a:off x="1327110" y="5462937"/>
            <a:ext cx="306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Nvidia</a:t>
            </a:r>
            <a:r>
              <a:rPr lang="en-US" sz="1600" dirty="0"/>
              <a:t>, 2021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95641E9-F120-4722-8D42-DFD7D686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32" y="1377375"/>
            <a:ext cx="5486400" cy="1341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7944E-7816-40C4-817B-230B5D5E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5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C03-5465-4733-83E8-FA76F6F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Spectral Data -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455555"/>
                <a:ext cx="5181600" cy="4721408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Frequency domain data was obtained using two-dimensional direct Fourier Transform (DFT) sensors.</a:t>
                </a:r>
              </a:p>
              <a:p>
                <a:r>
                  <a:rPr lang="en-US" sz="2200" dirty="0"/>
                  <a:t>For far field spectra: </a:t>
                </a:r>
              </a:p>
              <a:p>
                <a:pPr lvl="1"/>
                <a:r>
                  <a:rPr lang="en-US" sz="1800" dirty="0"/>
                  <a:t>A reflectance sensor was placed above a  unidirectional source </a:t>
                </a:r>
              </a:p>
              <a:p>
                <a:pPr lvl="1"/>
                <a:r>
                  <a:rPr lang="en-US" sz="1800" dirty="0"/>
                  <a:t>A transmittance sensor was placed within the substrate opposite the device from the source.</a:t>
                </a:r>
              </a:p>
              <a:p>
                <a:r>
                  <a:rPr lang="en-US" sz="2200" dirty="0"/>
                  <a:t>For near field data sensors were placed </a:t>
                </a:r>
              </a:p>
              <a:p>
                <a:pPr lvl="1"/>
                <a:r>
                  <a:rPr lang="en-US" dirty="0"/>
                  <a:t>At the surface of the hBN player too obtain planar views</a:t>
                </a:r>
              </a:p>
              <a:p>
                <a:pPr lvl="1"/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US" dirty="0"/>
                  <a:t>- plane to obtain cross-sectional views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455555"/>
                <a:ext cx="5181600" cy="4721408"/>
              </a:xfrm>
              <a:blipFill>
                <a:blip r:embed="rId2"/>
                <a:stretch>
                  <a:fillRect l="-1412" t="-1550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0C3B8C5-E6CA-4447-B6FA-4E70D0377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0546"/>
          <a:stretch/>
        </p:blipFill>
        <p:spPr>
          <a:xfrm>
            <a:off x="2099311" y="1346998"/>
            <a:ext cx="3587933" cy="3718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E2C45-203A-490B-AC73-243058C7FC46}"/>
              </a:ext>
            </a:extLst>
          </p:cNvPr>
          <p:cNvSpPr/>
          <p:nvPr/>
        </p:nvSpPr>
        <p:spPr>
          <a:xfrm>
            <a:off x="2506980" y="1980274"/>
            <a:ext cx="409302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45011-8586-47A5-A653-435CE20FD4F6}"/>
              </a:ext>
            </a:extLst>
          </p:cNvPr>
          <p:cNvCxnSpPr/>
          <p:nvPr/>
        </p:nvCxnSpPr>
        <p:spPr>
          <a:xfrm>
            <a:off x="3126924" y="2869774"/>
            <a:ext cx="16894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942AB0-BB25-451E-971D-0F45D9FCE66B}"/>
              </a:ext>
            </a:extLst>
          </p:cNvPr>
          <p:cNvCxnSpPr>
            <a:cxnSpLocks/>
          </p:cNvCxnSpPr>
          <p:nvPr/>
        </p:nvCxnSpPr>
        <p:spPr>
          <a:xfrm>
            <a:off x="3139987" y="3945282"/>
            <a:ext cx="1676400" cy="0"/>
          </a:xfrm>
          <a:prstGeom prst="line">
            <a:avLst/>
          </a:prstGeom>
          <a:ln w="1905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85A91F-E534-4234-96A5-CEA60E06B665}"/>
              </a:ext>
            </a:extLst>
          </p:cNvPr>
          <p:cNvCxnSpPr/>
          <p:nvPr/>
        </p:nvCxnSpPr>
        <p:spPr>
          <a:xfrm>
            <a:off x="3139987" y="3035237"/>
            <a:ext cx="1676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7CF8A5-24CF-4EC0-B013-FC8C1B84A733}"/>
              </a:ext>
            </a:extLst>
          </p:cNvPr>
          <p:cNvCxnSpPr>
            <a:cxnSpLocks/>
          </p:cNvCxnSpPr>
          <p:nvPr/>
        </p:nvCxnSpPr>
        <p:spPr>
          <a:xfrm>
            <a:off x="3135633" y="3285608"/>
            <a:ext cx="1680754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17CCF3-BABD-4046-A9ED-CCEF792911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043260" y="2208013"/>
            <a:ext cx="999834" cy="641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A8DF0-714C-44BF-BCBE-8E2F307E0A45}"/>
              </a:ext>
            </a:extLst>
          </p:cNvPr>
          <p:cNvCxnSpPr>
            <a:cxnSpLocks/>
          </p:cNvCxnSpPr>
          <p:nvPr/>
        </p:nvCxnSpPr>
        <p:spPr>
          <a:xfrm flipV="1">
            <a:off x="2039710" y="3945282"/>
            <a:ext cx="1003384" cy="771372"/>
          </a:xfrm>
          <a:prstGeom prst="straightConnector1">
            <a:avLst/>
          </a:prstGeom>
          <a:ln w="28575">
            <a:solidFill>
              <a:srgbClr val="66F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25651E-7780-4217-8675-F8FF32E6CD1D}"/>
              </a:ext>
            </a:extLst>
          </p:cNvPr>
          <p:cNvCxnSpPr>
            <a:cxnSpLocks/>
          </p:cNvCxnSpPr>
          <p:nvPr/>
        </p:nvCxnSpPr>
        <p:spPr>
          <a:xfrm>
            <a:off x="2034273" y="3016187"/>
            <a:ext cx="10088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91786D-0DC3-4D6F-BFCA-DA9A10A2FAF5}"/>
              </a:ext>
            </a:extLst>
          </p:cNvPr>
          <p:cNvCxnSpPr>
            <a:cxnSpLocks/>
          </p:cNvCxnSpPr>
          <p:nvPr/>
        </p:nvCxnSpPr>
        <p:spPr>
          <a:xfrm flipV="1">
            <a:off x="2056044" y="3295249"/>
            <a:ext cx="987050" cy="590668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00C0B3-DEA1-467D-96E9-96808AB61A1D}"/>
              </a:ext>
            </a:extLst>
          </p:cNvPr>
          <p:cNvCxnSpPr>
            <a:cxnSpLocks/>
          </p:cNvCxnSpPr>
          <p:nvPr/>
        </p:nvCxnSpPr>
        <p:spPr>
          <a:xfrm>
            <a:off x="3449142" y="2800106"/>
            <a:ext cx="0" cy="1192297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CE121-156F-43F2-B058-8A62EA19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15A331-763D-499B-9133-55FBDE7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65459-899D-4374-AF72-F47B3B54BB9D}"/>
              </a:ext>
            </a:extLst>
          </p:cNvPr>
          <p:cNvSpPr txBox="1"/>
          <p:nvPr/>
        </p:nvSpPr>
        <p:spPr>
          <a:xfrm>
            <a:off x="452846" y="1884847"/>
            <a:ext cx="1590414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Reflectance Sensor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C5D54D-0386-4B52-BFA9-B7536F694BDB}"/>
              </a:ext>
            </a:extLst>
          </p:cNvPr>
          <p:cNvSpPr txBox="1"/>
          <p:nvPr/>
        </p:nvSpPr>
        <p:spPr>
          <a:xfrm>
            <a:off x="452846" y="4424266"/>
            <a:ext cx="1586864" cy="58477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FF33"/>
                </a:solidFill>
              </a:rPr>
              <a:t>Transmittance Sensor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2163FD-3117-48B0-8A67-3EB0ECC87446}"/>
              </a:ext>
            </a:extLst>
          </p:cNvPr>
          <p:cNvSpPr txBox="1"/>
          <p:nvPr/>
        </p:nvSpPr>
        <p:spPr>
          <a:xfrm>
            <a:off x="452846" y="2693021"/>
            <a:ext cx="1581427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Unidirectional source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6E13CF-255F-49E5-B543-900C112AF10C}"/>
              </a:ext>
            </a:extLst>
          </p:cNvPr>
          <p:cNvSpPr txBox="1"/>
          <p:nvPr/>
        </p:nvSpPr>
        <p:spPr>
          <a:xfrm>
            <a:off x="452846" y="3562751"/>
            <a:ext cx="1603198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FFFF"/>
                </a:solidFill>
              </a:rPr>
              <a:t>Spectral cmap sensor</a:t>
            </a:r>
          </a:p>
        </p:txBody>
      </p:sp>
    </p:spTree>
    <p:extLst>
      <p:ext uri="{BB962C8B-B14F-4D97-AF65-F5344CB8AC3E}">
        <p14:creationId xmlns:p14="http://schemas.microsoft.com/office/powerpoint/2010/main" val="291903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C03-5465-4733-83E8-FA76F6F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Spectral Data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30525" y="1080180"/>
                <a:ext cx="5918600" cy="5034870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During each time step the discreet Fourier transform (DFT) was calculated at every grid point in the sensing plane at each frequency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200" dirty="0"/>
                  <a:t>After the simulation, the power was calculated from the real part of the complex Poynting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2200" dirty="0"/>
                  <a:t>The reflectance spectra was obtained by normalizing the reflected power by the uniform incident power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inc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30525" y="1080180"/>
                <a:ext cx="5918600" cy="5034870"/>
              </a:xfrm>
              <a:blipFill>
                <a:blip r:embed="rId3"/>
                <a:stretch>
                  <a:fillRect l="-123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AD95B-1FFE-4E1C-BA6C-760A49FC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pic>
        <p:nvPicPr>
          <p:cNvPr id="2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38D0EF-04BD-4D70-BC13-71937E62C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50546"/>
          <a:stretch/>
        </p:blipFill>
        <p:spPr>
          <a:xfrm>
            <a:off x="2099311" y="1346998"/>
            <a:ext cx="3587933" cy="37182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1C9D15-3FCE-400B-92A1-CC29DB7C79F7}"/>
              </a:ext>
            </a:extLst>
          </p:cNvPr>
          <p:cNvSpPr/>
          <p:nvPr/>
        </p:nvSpPr>
        <p:spPr>
          <a:xfrm>
            <a:off x="2506980" y="1980274"/>
            <a:ext cx="409302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A37CD1-C81A-4EC2-B47D-74D18B76BC87}"/>
              </a:ext>
            </a:extLst>
          </p:cNvPr>
          <p:cNvCxnSpPr/>
          <p:nvPr/>
        </p:nvCxnSpPr>
        <p:spPr>
          <a:xfrm>
            <a:off x="3126924" y="2869774"/>
            <a:ext cx="16894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EFA409-15AB-4303-AEB7-A78EAC7A0F9F}"/>
              </a:ext>
            </a:extLst>
          </p:cNvPr>
          <p:cNvCxnSpPr>
            <a:cxnSpLocks/>
          </p:cNvCxnSpPr>
          <p:nvPr/>
        </p:nvCxnSpPr>
        <p:spPr>
          <a:xfrm>
            <a:off x="3139987" y="3945282"/>
            <a:ext cx="1676400" cy="0"/>
          </a:xfrm>
          <a:prstGeom prst="line">
            <a:avLst/>
          </a:prstGeom>
          <a:ln w="1905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2FD609-EE63-4FAD-B907-EFE0B9B16155}"/>
              </a:ext>
            </a:extLst>
          </p:cNvPr>
          <p:cNvCxnSpPr/>
          <p:nvPr/>
        </p:nvCxnSpPr>
        <p:spPr>
          <a:xfrm>
            <a:off x="3139987" y="3035237"/>
            <a:ext cx="1676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BA1B7-01CB-45F6-8A09-CE2A6F26C970}"/>
              </a:ext>
            </a:extLst>
          </p:cNvPr>
          <p:cNvCxnSpPr>
            <a:cxnSpLocks/>
          </p:cNvCxnSpPr>
          <p:nvPr/>
        </p:nvCxnSpPr>
        <p:spPr>
          <a:xfrm>
            <a:off x="3135633" y="3285608"/>
            <a:ext cx="1680754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9D8FAD-E2C8-4EB3-8E25-9C25DBC9732F}"/>
              </a:ext>
            </a:extLst>
          </p:cNvPr>
          <p:cNvCxnSpPr>
            <a:cxnSpLocks/>
          </p:cNvCxnSpPr>
          <p:nvPr/>
        </p:nvCxnSpPr>
        <p:spPr>
          <a:xfrm>
            <a:off x="3449142" y="2800106"/>
            <a:ext cx="0" cy="1192297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FFA20B-14E9-4C6B-8843-8314872FDE7F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043260" y="2208013"/>
            <a:ext cx="999834" cy="641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21570C-8171-4668-A84E-CF94916BF92F}"/>
              </a:ext>
            </a:extLst>
          </p:cNvPr>
          <p:cNvCxnSpPr>
            <a:cxnSpLocks/>
          </p:cNvCxnSpPr>
          <p:nvPr/>
        </p:nvCxnSpPr>
        <p:spPr>
          <a:xfrm flipV="1">
            <a:off x="2039710" y="3945282"/>
            <a:ext cx="1003384" cy="771372"/>
          </a:xfrm>
          <a:prstGeom prst="straightConnector1">
            <a:avLst/>
          </a:prstGeom>
          <a:ln w="28575">
            <a:solidFill>
              <a:srgbClr val="66F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16AC41-0A23-48FC-B5D2-19B57DC82B59}"/>
              </a:ext>
            </a:extLst>
          </p:cNvPr>
          <p:cNvCxnSpPr>
            <a:cxnSpLocks/>
          </p:cNvCxnSpPr>
          <p:nvPr/>
        </p:nvCxnSpPr>
        <p:spPr>
          <a:xfrm>
            <a:off x="2034273" y="3016187"/>
            <a:ext cx="10088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DEF973-3A90-4F0F-BF0F-7A3D7CE91D87}"/>
              </a:ext>
            </a:extLst>
          </p:cNvPr>
          <p:cNvCxnSpPr>
            <a:cxnSpLocks/>
          </p:cNvCxnSpPr>
          <p:nvPr/>
        </p:nvCxnSpPr>
        <p:spPr>
          <a:xfrm flipV="1">
            <a:off x="2056044" y="3295249"/>
            <a:ext cx="987050" cy="590668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53EF4-36A0-43CE-BE9E-9C2A27C7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FC9992-584B-4D97-A230-023B4C5C5797}"/>
              </a:ext>
            </a:extLst>
          </p:cNvPr>
          <p:cNvSpPr txBox="1"/>
          <p:nvPr/>
        </p:nvSpPr>
        <p:spPr>
          <a:xfrm>
            <a:off x="452846" y="1884847"/>
            <a:ext cx="1590414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Reflectance Sensor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B2E0C-4DC1-427B-8471-EBB429F057E3}"/>
              </a:ext>
            </a:extLst>
          </p:cNvPr>
          <p:cNvSpPr txBox="1"/>
          <p:nvPr/>
        </p:nvSpPr>
        <p:spPr>
          <a:xfrm>
            <a:off x="452846" y="4424266"/>
            <a:ext cx="1586864" cy="58477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FF33"/>
                </a:solidFill>
              </a:rPr>
              <a:t>Transmittance Sensor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CB5766-E0DE-4E6D-9474-2FD4A126A410}"/>
              </a:ext>
            </a:extLst>
          </p:cNvPr>
          <p:cNvSpPr txBox="1"/>
          <p:nvPr/>
        </p:nvSpPr>
        <p:spPr>
          <a:xfrm>
            <a:off x="452846" y="2693021"/>
            <a:ext cx="1581427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Unidirectional source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530ACA-FEBD-4E74-99D3-6E5493D0EA1A}"/>
              </a:ext>
            </a:extLst>
          </p:cNvPr>
          <p:cNvSpPr txBox="1"/>
          <p:nvPr/>
        </p:nvSpPr>
        <p:spPr>
          <a:xfrm>
            <a:off x="452846" y="3562751"/>
            <a:ext cx="1603198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FFFF"/>
                </a:solidFill>
              </a:rPr>
              <a:t>Spectral cmap sensor</a:t>
            </a:r>
          </a:p>
        </p:txBody>
      </p:sp>
    </p:spTree>
    <p:extLst>
      <p:ext uri="{BB962C8B-B14F-4D97-AF65-F5344CB8AC3E}">
        <p14:creationId xmlns:p14="http://schemas.microsoft.com/office/powerpoint/2010/main" val="418449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C03-5465-4733-83E8-FA76F6F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Spectral Data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455555"/>
                <a:ext cx="5566954" cy="527617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transmittance spectra were similarly calculated </a:t>
                </a:r>
              </a:p>
              <a:p>
                <a:r>
                  <a:rPr lang="en-US" sz="2000" dirty="0"/>
                  <a:t>Absorptance spectra were obtained by calculating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2000" dirty="0"/>
                  <a:t>Near field sensors used the same DFT sensor but in post processing the field data for each frequency is plotted to a normalized colormap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455555"/>
                <a:ext cx="5566954" cy="5276170"/>
              </a:xfrm>
              <a:blipFill>
                <a:blip r:embed="rId2"/>
                <a:stretch>
                  <a:fillRect l="-986" t="-1272" r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D2CA8-D946-4CDE-AEC3-0CFA2739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pic>
        <p:nvPicPr>
          <p:cNvPr id="2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F64D76-8FCD-474A-B883-C3BE7DE47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0546"/>
          <a:stretch/>
        </p:blipFill>
        <p:spPr>
          <a:xfrm>
            <a:off x="2099311" y="1346998"/>
            <a:ext cx="3587933" cy="371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62987C2-0E1B-4830-AC27-F9469AC4F2FA}"/>
              </a:ext>
            </a:extLst>
          </p:cNvPr>
          <p:cNvSpPr/>
          <p:nvPr/>
        </p:nvSpPr>
        <p:spPr>
          <a:xfrm>
            <a:off x="2506980" y="1980274"/>
            <a:ext cx="409302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8754B1-8C94-4973-8639-1FFC11DAACE1}"/>
              </a:ext>
            </a:extLst>
          </p:cNvPr>
          <p:cNvCxnSpPr/>
          <p:nvPr/>
        </p:nvCxnSpPr>
        <p:spPr>
          <a:xfrm>
            <a:off x="3126924" y="2869774"/>
            <a:ext cx="16894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4C5649-BAE0-4A03-9AD0-32B6A3B07654}"/>
              </a:ext>
            </a:extLst>
          </p:cNvPr>
          <p:cNvCxnSpPr>
            <a:cxnSpLocks/>
          </p:cNvCxnSpPr>
          <p:nvPr/>
        </p:nvCxnSpPr>
        <p:spPr>
          <a:xfrm>
            <a:off x="3139987" y="3945282"/>
            <a:ext cx="1676400" cy="0"/>
          </a:xfrm>
          <a:prstGeom prst="line">
            <a:avLst/>
          </a:prstGeom>
          <a:ln w="1905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0CA077-1044-45FA-BE5A-3697B6A48DA3}"/>
              </a:ext>
            </a:extLst>
          </p:cNvPr>
          <p:cNvCxnSpPr/>
          <p:nvPr/>
        </p:nvCxnSpPr>
        <p:spPr>
          <a:xfrm>
            <a:off x="3139987" y="3035237"/>
            <a:ext cx="1676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C03B3C-4058-4F9C-9B9C-AA94D7F61F5F}"/>
              </a:ext>
            </a:extLst>
          </p:cNvPr>
          <p:cNvCxnSpPr>
            <a:cxnSpLocks/>
          </p:cNvCxnSpPr>
          <p:nvPr/>
        </p:nvCxnSpPr>
        <p:spPr>
          <a:xfrm>
            <a:off x="3135633" y="3285608"/>
            <a:ext cx="1680754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FE3CF7-8BAC-4713-8EFD-CA126BECBCE5}"/>
              </a:ext>
            </a:extLst>
          </p:cNvPr>
          <p:cNvCxnSpPr>
            <a:cxnSpLocks/>
          </p:cNvCxnSpPr>
          <p:nvPr/>
        </p:nvCxnSpPr>
        <p:spPr>
          <a:xfrm>
            <a:off x="3449142" y="2800106"/>
            <a:ext cx="0" cy="1192297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285BF3-437F-4139-8E4D-7B6781122EF4}"/>
              </a:ext>
            </a:extLst>
          </p:cNvPr>
          <p:cNvGrpSpPr>
            <a:grpSpLocks noChangeAspect="1"/>
          </p:cNvGrpSpPr>
          <p:nvPr/>
        </p:nvGrpSpPr>
        <p:grpSpPr>
          <a:xfrm>
            <a:off x="7738665" y="4128050"/>
            <a:ext cx="2252000" cy="2004573"/>
            <a:chOff x="6353385" y="983436"/>
            <a:chExt cx="5022186" cy="4470400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FF9661C-1C25-4466-812F-79EB537AA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14" t="15781"/>
            <a:stretch/>
          </p:blipFill>
          <p:spPr>
            <a:xfrm>
              <a:off x="7012577" y="1175524"/>
              <a:ext cx="4362994" cy="4278312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AE40AB21-2264-4C7D-B9D8-55DA5785B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7" t="12000" r="94000"/>
            <a:stretch/>
          </p:blipFill>
          <p:spPr>
            <a:xfrm>
              <a:off x="6353385" y="983436"/>
              <a:ext cx="770224" cy="4470398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3008EF-53E6-4DD3-971C-D5BD438B45D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043260" y="2208013"/>
            <a:ext cx="999834" cy="641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1E77B9-8B19-46B4-8DED-0C7F30DE1EF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039710" y="3945282"/>
            <a:ext cx="1003384" cy="771372"/>
          </a:xfrm>
          <a:prstGeom prst="straightConnector1">
            <a:avLst/>
          </a:prstGeom>
          <a:ln w="28575">
            <a:solidFill>
              <a:srgbClr val="66F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C19ACE-1785-4BC0-AF45-82AE8B9C003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2034273" y="3016187"/>
            <a:ext cx="10088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589626-3781-4672-8E18-F21A7C47387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2056044" y="3295249"/>
            <a:ext cx="987050" cy="590668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B8AC9E-17BA-4CC8-929A-603A2342A661}"/>
              </a:ext>
            </a:extLst>
          </p:cNvPr>
          <p:cNvSpPr txBox="1"/>
          <p:nvPr/>
        </p:nvSpPr>
        <p:spPr>
          <a:xfrm>
            <a:off x="452846" y="1884847"/>
            <a:ext cx="1590414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Reflectance Sensor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9313F3-6B39-4B04-89AE-8AF6802460EA}"/>
              </a:ext>
            </a:extLst>
          </p:cNvPr>
          <p:cNvSpPr txBox="1"/>
          <p:nvPr/>
        </p:nvSpPr>
        <p:spPr>
          <a:xfrm>
            <a:off x="452846" y="4424266"/>
            <a:ext cx="1586864" cy="58477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FF33"/>
                </a:solidFill>
              </a:rPr>
              <a:t>Transmittance Sensor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CC2C0E-D682-4A3A-A714-66D2906A3E10}"/>
              </a:ext>
            </a:extLst>
          </p:cNvPr>
          <p:cNvSpPr txBox="1"/>
          <p:nvPr/>
        </p:nvSpPr>
        <p:spPr>
          <a:xfrm>
            <a:off x="452846" y="2693021"/>
            <a:ext cx="1581427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Unidirectional source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B3DA30-45DD-4E3A-A884-35E487EED0CB}"/>
              </a:ext>
            </a:extLst>
          </p:cNvPr>
          <p:cNvSpPr txBox="1"/>
          <p:nvPr/>
        </p:nvSpPr>
        <p:spPr>
          <a:xfrm>
            <a:off x="452846" y="3562751"/>
            <a:ext cx="1603198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FFFF"/>
                </a:solidFill>
              </a:rPr>
              <a:t>Spectral cmap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946C-E03D-4F02-B078-4571DFB7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2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/>
              <a:t>Combined Plasmon-Polariton Phonon-Polariton System </a:t>
            </a:r>
            <a:endParaRPr lang="en-US" sz="2800" dirty="0">
              <a:cs typeface="Arial"/>
            </a:endParaRPr>
          </a:p>
          <a:p>
            <a:pPr lvl="1"/>
            <a:r>
              <a:rPr lang="en-US" sz="2400" dirty="0"/>
              <a:t>Materials Considerations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Parallelization</a:t>
            </a:r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solidFill>
                  <a:srgbClr val="C00000"/>
                </a:solidFill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Far-field analysis</a:t>
            </a:r>
            <a:endParaRPr lang="en-US" sz="2400" dirty="0">
              <a:solidFill>
                <a:srgbClr val="C00000"/>
              </a:solidFill>
              <a:cs typeface="Arial"/>
            </a:endParaRPr>
          </a:p>
          <a:p>
            <a:pPr lvl="1"/>
            <a:r>
              <a:rPr lang="en-US" sz="2400" dirty="0"/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0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259783"/>
                <a:ext cx="5547361" cy="484179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study the tunability of the device’s plasmon resonance, a series of FDTD simulations were performed at a range of model periods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dirty="0"/>
                  <a:t>) for four classes of device</a:t>
                </a:r>
              </a:p>
              <a:p>
                <a:pPr lvl="1"/>
                <a:r>
                  <a:rPr lang="en-US" dirty="0"/>
                  <a:t>A bare device (BD, Fig (a))</a:t>
                </a:r>
              </a:p>
              <a:p>
                <a:pPr lvl="2"/>
                <a:r>
                  <a:rPr lang="en-US" dirty="0"/>
                  <a:t>No hBN, bare Au grating</a:t>
                </a:r>
              </a:p>
              <a:p>
                <a:pPr lvl="1"/>
                <a:r>
                  <a:rPr lang="en-US" dirty="0"/>
                  <a:t>An uncoupled device (UCDI, Fig (b))</a:t>
                </a:r>
              </a:p>
              <a:p>
                <a:pPr lvl="2"/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values in the hBN models are set to 0</a:t>
                </a:r>
              </a:p>
              <a:p>
                <a:pPr lvl="2"/>
                <a:r>
                  <a:rPr lang="en-US" dirty="0"/>
                  <a:t>This resulted in a frequency independent “hBN” permittivity </a:t>
                </a:r>
              </a:p>
              <a:p>
                <a:pPr lvl="1"/>
                <a:r>
                  <a:rPr lang="en-US" dirty="0"/>
                  <a:t>A coupled device (CD, Fig (c))</a:t>
                </a:r>
              </a:p>
              <a:p>
                <a:pPr lvl="2"/>
                <a:r>
                  <a:rPr lang="en-US" dirty="0"/>
                  <a:t>Using the Lorentzian model for hBN</a:t>
                </a:r>
              </a:p>
              <a:p>
                <a:pPr lvl="1"/>
                <a:r>
                  <a:rPr lang="en-US" dirty="0"/>
                  <a:t> A second uncoupled device (UCDII)</a:t>
                </a:r>
              </a:p>
              <a:p>
                <a:pPr lvl="2"/>
                <a:r>
                  <a:rPr lang="en-US" dirty="0"/>
                  <a:t>A nonmetallic device where the Au layer is replaced with Si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259783"/>
                <a:ext cx="5547361" cy="4841796"/>
              </a:xfrm>
              <a:blipFill>
                <a:blip r:embed="rId2"/>
                <a:stretch>
                  <a:fillRect l="-1209" t="-2267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C71FA-53B5-4280-8027-D724353D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 dirty="0"/>
              <a:t>Jim Heneghan •  Dissertation Defense • 11/03/2021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1EBB304-AA62-4782-9801-3F1507BDE5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5" y="1072379"/>
            <a:ext cx="3143250" cy="502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A918A-7465-418C-91C9-715D4DC8C2A2}"/>
              </a:ext>
            </a:extLst>
          </p:cNvPr>
          <p:cNvSpPr txBox="1"/>
          <p:nvPr/>
        </p:nvSpPr>
        <p:spPr>
          <a:xfrm>
            <a:off x="2760070" y="1259784"/>
            <a:ext cx="518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163B7-AAB2-4CA8-883B-2E65DFBD5F9C}"/>
              </a:ext>
            </a:extLst>
          </p:cNvPr>
          <p:cNvSpPr txBox="1"/>
          <p:nvPr/>
        </p:nvSpPr>
        <p:spPr>
          <a:xfrm>
            <a:off x="3877215" y="1259783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D49A9-2EA4-4590-B4BA-73FA9780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02C2-6ACC-4578-91F6-107FF48AC8E9}"/>
              </a:ext>
            </a:extLst>
          </p:cNvPr>
          <p:cNvSpPr/>
          <p:nvPr/>
        </p:nvSpPr>
        <p:spPr>
          <a:xfrm>
            <a:off x="2037807" y="1314993"/>
            <a:ext cx="2447109" cy="12627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1D35F-4437-469A-BBF1-97C7C4AA218C}"/>
              </a:ext>
            </a:extLst>
          </p:cNvPr>
          <p:cNvSpPr/>
          <p:nvPr/>
        </p:nvSpPr>
        <p:spPr>
          <a:xfrm>
            <a:off x="2037806" y="2577736"/>
            <a:ext cx="2447109" cy="12627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08B9B-36F7-4F61-9A9D-6504CD6B443E}"/>
              </a:ext>
            </a:extLst>
          </p:cNvPr>
          <p:cNvSpPr/>
          <p:nvPr/>
        </p:nvSpPr>
        <p:spPr>
          <a:xfrm>
            <a:off x="2037806" y="3814353"/>
            <a:ext cx="2447109" cy="12627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DFF3A-6B1B-4292-9B5C-AC61AA75BAF8}"/>
              </a:ext>
            </a:extLst>
          </p:cNvPr>
          <p:cNvCxnSpPr>
            <a:cxnSpLocks/>
          </p:cNvCxnSpPr>
          <p:nvPr/>
        </p:nvCxnSpPr>
        <p:spPr>
          <a:xfrm flipH="1">
            <a:off x="3278229" y="4036291"/>
            <a:ext cx="111516" cy="2735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97E34D-A000-4C98-A2B7-1C352883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85" y="1314993"/>
            <a:ext cx="1600200" cy="1280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C59A7-4597-44A3-9E2D-2155C2B72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06" y="2577736"/>
            <a:ext cx="1596479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9EE93-31A8-4816-964F-972AF7BD8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085" y="3814353"/>
            <a:ext cx="1596479" cy="1280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73389A-C1AF-4E30-8CB3-9CABAE60A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05" y="3840479"/>
            <a:ext cx="1596479" cy="1280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5949F4-0DD0-4A44-8324-BBDED1F50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8562E4C-EFCE-42EB-8E47-DE71393254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0" y="1080135"/>
            <a:ext cx="3143250" cy="50292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72BE090-D67A-411B-9D80-7F9A94BBD1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80" y="1080135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sz="2000" dirty="0"/>
                  <a:t>The reflectance, transmittance and absorptance for the bare and coupled device are shown here</a:t>
                </a:r>
              </a:p>
              <a:p>
                <a:pPr algn="l"/>
                <a:r>
                  <a:rPr lang="en-US" sz="2000" dirty="0"/>
                  <a:t>Note the sharp peaks to the blue of the restrahlen band</a:t>
                </a:r>
              </a:p>
              <a:p>
                <a:pPr lvl="1"/>
                <a:r>
                  <a:rPr lang="en-US" sz="1800" dirty="0"/>
                  <a:t>These are </a:t>
                </a:r>
                <a:r>
                  <a:rPr lang="en-US" sz="1800" b="0" i="0" u="none" strike="noStrike" baseline="0" dirty="0"/>
                  <a:t>Rayleigh anomalies, as predicted by the equation: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sub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sz="1800" dirty="0"/>
                  <a:t>Where: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sub</m:t>
                        </m:r>
                      </m:sub>
                    </m:sSub>
                  </m:oMath>
                </a14:m>
                <a:r>
                  <a:rPr lang="en-US" dirty="0"/>
                  <a:t> is the refractive index of the substrate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 are the grating wave vectors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are integers </a:t>
                </a:r>
              </a:p>
              <a:p>
                <a:r>
                  <a:rPr lang="en-US" sz="2000" dirty="0"/>
                  <a:t>The location of the </a:t>
                </a:r>
                <a:r>
                  <a:rPr lang="en-US" sz="2000" b="0" i="0" u="none" strike="noStrike" baseline="0" dirty="0"/>
                  <a:t>Rayleigh anomalies will be of interest during the discussion of the other devices in this study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  <a:blipFill>
                <a:blip r:embed="rId4"/>
                <a:stretch>
                  <a:fillRect l="-1059" t="-1818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BD56C-3A2F-43F2-8435-1407A6E4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41BA-2222-479C-8697-FAFF2C0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5D54D-CF76-4DFB-9542-5D15309782D2}"/>
              </a:ext>
            </a:extLst>
          </p:cNvPr>
          <p:cNvSpPr txBox="1"/>
          <p:nvPr/>
        </p:nvSpPr>
        <p:spPr>
          <a:xfrm>
            <a:off x="1148773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B15E3-5784-44FD-A611-646A90914C91}"/>
              </a:ext>
            </a:extLst>
          </p:cNvPr>
          <p:cNvSpPr txBox="1"/>
          <p:nvPr/>
        </p:nvSpPr>
        <p:spPr>
          <a:xfrm>
            <a:off x="4151889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A9EB7D-5957-475A-BF12-CF293803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III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83581-89DE-473A-B640-04BEE49D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9EF4E85-28B0-459B-87B7-C2DBFB6514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5" y="1072379"/>
            <a:ext cx="3143250" cy="502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0AF9CA-83C5-4942-88F4-EF96BED83435}"/>
              </a:ext>
            </a:extLst>
          </p:cNvPr>
          <p:cNvSpPr txBox="1"/>
          <p:nvPr/>
        </p:nvSpPr>
        <p:spPr>
          <a:xfrm>
            <a:off x="2760070" y="1259784"/>
            <a:ext cx="518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DFEDF-1537-4A03-9DD8-4DAB50983A45}"/>
              </a:ext>
            </a:extLst>
          </p:cNvPr>
          <p:cNvSpPr txBox="1"/>
          <p:nvPr/>
        </p:nvSpPr>
        <p:spPr>
          <a:xfrm>
            <a:off x="3877215" y="1259783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0054E90A-891D-439D-9FBB-E7B10291BB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9337" y="1259784"/>
                <a:ext cx="5181600" cy="49145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vertical dashed lines indicate the positions of the hBN TO and LO phonons at 1360 and 1614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respectively.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expected, the absorptance resonance is red shifted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increased and when the uncoupled layer is added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plasmon resonance for the UCDI structure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CC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=3.14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μm is most closely resonant to the hBN TO phonon (cyan curve)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led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CC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=3.14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μm device becoming the primary device investigated using near field analysis</a:t>
                </a:r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0054E90A-891D-439D-9FBB-E7B10291B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37" y="1259784"/>
                <a:ext cx="5181600" cy="4914594"/>
              </a:xfrm>
              <a:prstGeom prst="rect">
                <a:avLst/>
              </a:prstGeom>
              <a:blipFill>
                <a:blip r:embed="rId3"/>
                <a:stretch>
                  <a:fillRect l="-1059" t="-1365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D797B-ADBE-45A5-B628-5BB019EA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29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80CD01-D0AC-4451-A7D1-53DF31BE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1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/>
              <a:t>Combined Plasmon-Polariton Phonon-Polariton System </a:t>
            </a:r>
            <a:endParaRPr lang="en-US" sz="2800" dirty="0">
              <a:cs typeface="Arial"/>
            </a:endParaRPr>
          </a:p>
          <a:p>
            <a:pPr lvl="1"/>
            <a:r>
              <a:rPr lang="en-US" sz="2400" dirty="0"/>
              <a:t>Materials Considerations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Parallelization</a:t>
            </a:r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/>
              <a:t>Far-field analysis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8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7C65-7E86-4AA0-8DF5-A9DEB601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To further analyze these data the spectra for UCDI and CD were plotted in colormap form as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 comparing the two plots we see the splitting of the plasmon resonance into upper and lower polariton anticrossing modes caused by the interaction within the hBN layer</a:t>
                </a:r>
              </a:p>
              <a:p>
                <a:r>
                  <a:rPr lang="en-US" sz="2000" dirty="0"/>
                  <a:t>The asymptotic modes indicated by the circles in Fig (b) are interpreted as indicators of slab TO phonon-polariton modes in the hBN layer</a:t>
                </a:r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41" t="-1401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32896-41CF-426D-8423-A7A4BA09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124F-856B-4A54-99E1-3161A0FC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DF8D3A4-DB5D-4321-B4FB-3B57E2BAA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" y="1228725"/>
            <a:ext cx="51435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D7A57-E388-4273-91BA-A02FB1B9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/>
              <a:t>Combined Plasmon-Polariton Phonon-Polariton System </a:t>
            </a:r>
            <a:endParaRPr lang="en-US" sz="2800" dirty="0">
              <a:cs typeface="Arial"/>
            </a:endParaRPr>
          </a:p>
          <a:p>
            <a:pPr lvl="1"/>
            <a:r>
              <a:rPr lang="en-US" sz="2400" dirty="0"/>
              <a:t>Materials Considerations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Parallelization</a:t>
            </a:r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solidFill>
                  <a:srgbClr val="C00000"/>
                </a:solidFill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/>
              <a:t>Far-field analysis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957E-ECA0-458E-AE43-CBB0F0A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</a:t>
            </a:r>
            <a:r>
              <a:rPr lang="en-US" sz="3600" dirty="0">
                <a:latin typeface="+mj-lt"/>
              </a:rPr>
              <a:t>- </a:t>
            </a:r>
            <a:r>
              <a:rPr lang="en-US" sz="3600" dirty="0"/>
              <a:t>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3C1F-37C9-49A8-8A49-25273ECE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254"/>
            <a:ext cx="5040086" cy="4732709"/>
          </a:xfrm>
        </p:spPr>
        <p:txBody>
          <a:bodyPr>
            <a:normAutofit/>
          </a:bodyPr>
          <a:lstStyle/>
          <a:p>
            <a:r>
              <a:rPr lang="en-US" sz="2200" dirty="0"/>
              <a:t>Frequency domain electric field distributions are shown in the figure. </a:t>
            </a:r>
          </a:p>
          <a:p>
            <a:pPr lvl="1"/>
            <a:r>
              <a:rPr lang="en-US" sz="1800" dirty="0"/>
              <a:t>Odd rows show the planar view of the hBN surface</a:t>
            </a:r>
          </a:p>
          <a:p>
            <a:pPr lvl="1"/>
            <a:r>
              <a:rPr lang="en-US" sz="1800" dirty="0"/>
              <a:t>Even rows show the cross section taken at the position indicated by the white line in the planar view</a:t>
            </a:r>
            <a:endParaRPr lang="en-US" sz="2200" dirty="0"/>
          </a:p>
          <a:p>
            <a:r>
              <a:rPr lang="en-US" sz="2200" dirty="0"/>
              <a:t>Each pane is individually normalized to aid in distinguishing features</a:t>
            </a:r>
          </a:p>
          <a:p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D41F4-532B-4F88-8277-A13DDDED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BD9C69-C6A9-4FDB-9A34-ED0B08DE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"/>
          <a:stretch/>
        </p:blipFill>
        <p:spPr>
          <a:xfrm>
            <a:off x="5878286" y="91806"/>
            <a:ext cx="5616784" cy="5992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4588-8A42-4C09-A330-FCB0424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C0534-B150-4C0B-9C49-1B169B15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3C1F-37C9-49A8-8A49-25273ECE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148" y="4608945"/>
            <a:ext cx="5157850" cy="156801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dirty="0"/>
              <a:t>The data excited above and below the </a:t>
            </a:r>
            <a:r>
              <a:rPr lang="en-US" sz="2200" b="0" i="0" u="none" strike="noStrike" baseline="0" dirty="0"/>
              <a:t>restrahlen band is predominantly plasmonic as expected</a:t>
            </a:r>
          </a:p>
          <a:p>
            <a:pPr algn="l"/>
            <a:r>
              <a:rPr lang="en-US" sz="2200" dirty="0"/>
              <a:t>The BD, UCDI and CD images display hotspots at the inner corners of the patterned cross due to the metallic grating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49AD4-84FC-4F7C-A719-230674D7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20BC-B19C-4FD6-AA36-54CF57EC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509959-1840-458D-AB99-9E7FB3AEEFB5}"/>
              </a:ext>
            </a:extLst>
          </p:cNvPr>
          <p:cNvGrpSpPr/>
          <p:nvPr/>
        </p:nvGrpSpPr>
        <p:grpSpPr>
          <a:xfrm>
            <a:off x="1772225" y="777193"/>
            <a:ext cx="8647548" cy="3742257"/>
            <a:chOff x="1772224" y="971057"/>
            <a:chExt cx="8647548" cy="3742257"/>
          </a:xfrm>
        </p:grpSpPr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34ED725-D95F-40A6-8C24-E172C8A55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" b="74952"/>
            <a:stretch/>
          </p:blipFill>
          <p:spPr>
            <a:xfrm>
              <a:off x="1772225" y="971057"/>
              <a:ext cx="8647547" cy="2285954"/>
            </a:xfrm>
            <a:prstGeom prst="rect">
              <a:avLst/>
            </a:prstGeom>
          </p:spPr>
        </p:pic>
        <p:pic>
          <p:nvPicPr>
            <p:cNvPr id="14" name="Picture 1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69BB07A-E59D-4BDD-819E-4A8FE958C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" t="63538" r="45" b="16222"/>
            <a:stretch/>
          </p:blipFill>
          <p:spPr>
            <a:xfrm>
              <a:off x="1772224" y="2808665"/>
              <a:ext cx="8647547" cy="190464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BB957E-ECA0-458E-AE43-CBB0F0A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</a:t>
            </a:r>
            <a:r>
              <a:rPr lang="en-US" sz="3600" dirty="0">
                <a:latin typeface="+mj-lt"/>
              </a:rPr>
              <a:t>- </a:t>
            </a:r>
            <a:r>
              <a:rPr lang="en-US" sz="3600" dirty="0"/>
              <a:t>II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B9E0051-5317-48ED-B334-D702F2DBD69B}"/>
              </a:ext>
            </a:extLst>
          </p:cNvPr>
          <p:cNvSpPr txBox="1">
            <a:spLocks/>
          </p:cNvSpPr>
          <p:nvPr/>
        </p:nvSpPr>
        <p:spPr>
          <a:xfrm>
            <a:off x="6313713" y="4608945"/>
            <a:ext cx="5040086" cy="1568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features are smeared in the UCDI and CD due to the presence of the hBN and inert capping layers respectively  </a:t>
            </a:r>
          </a:p>
          <a:p>
            <a:pPr lvl="1"/>
            <a:endParaRPr lang="en-US" dirty="0"/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E164C-344A-4285-A4BB-E0A57B668CF4}"/>
                  </a:ext>
                </a:extLst>
              </p:cNvPr>
              <p:cNvSpPr txBox="1"/>
              <p:nvPr/>
            </p:nvSpPr>
            <p:spPr>
              <a:xfrm>
                <a:off x="370142" y="1834910"/>
                <a:ext cx="1402082" cy="30777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=1200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E164C-344A-4285-A4BB-E0A57B66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" y="1834910"/>
                <a:ext cx="14020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B310F-C0E0-4F07-AFA3-D91754248C1E}"/>
                  </a:ext>
                </a:extLst>
              </p:cNvPr>
              <p:cNvSpPr txBox="1"/>
              <p:nvPr/>
            </p:nvSpPr>
            <p:spPr>
              <a:xfrm>
                <a:off x="370142" y="3184478"/>
                <a:ext cx="1402082" cy="30777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=1700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B310F-C0E0-4F07-AFA3-D9175424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42" y="3184478"/>
                <a:ext cx="14020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1FDE4A4-3957-4C7B-83F2-113266FBF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9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957E-ECA0-458E-AE43-CBB0F0A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</a:t>
            </a:r>
            <a:r>
              <a:rPr lang="en-US" sz="3600" dirty="0">
                <a:latin typeface="+mj-lt"/>
              </a:rPr>
              <a:t>- </a:t>
            </a:r>
            <a:r>
              <a:rPr lang="en-US" sz="3600" dirty="0"/>
              <a:t>III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3C1F-37C9-49A8-8A49-25273ECE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519450"/>
            <a:ext cx="5040086" cy="1572768"/>
          </a:xfrm>
        </p:spPr>
        <p:txBody>
          <a:bodyPr>
            <a:normAutofit/>
          </a:bodyPr>
          <a:lstStyle/>
          <a:p>
            <a:r>
              <a:rPr lang="en-US" dirty="0"/>
              <a:t>Within the </a:t>
            </a:r>
            <a:r>
              <a:rPr lang="en-US" b="0" i="0" u="none" strike="noStrike" baseline="0" dirty="0"/>
              <a:t>restrahlen band devices without hBN display only plasmonic behavior</a:t>
            </a:r>
          </a:p>
          <a:p>
            <a:r>
              <a:rPr lang="en-US" dirty="0"/>
              <a:t>In UCDII coupling was only observed parallel to the 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BC8B8-A960-4095-9E33-24491198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7CAB-0F7C-445C-8661-C6F8472B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46D1DB-745B-4A7B-A7D8-E634EB260C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8285" y="4519450"/>
                <a:ext cx="5040086" cy="157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In the CD </a:t>
                </a:r>
              </a:p>
              <a:p>
                <a:pPr lvl="1"/>
                <a:r>
                  <a:rPr lang="en-US" sz="2600" dirty="0"/>
                  <a:t>Coupling was observed in both the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-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-direction </a:t>
                </a:r>
              </a:p>
              <a:p>
                <a:pPr lvl="1"/>
                <a:r>
                  <a:rPr lang="en-US" sz="2600" dirty="0"/>
                  <a:t>Greater contrast than the non-metallic device</a:t>
                </a:r>
              </a:p>
              <a:p>
                <a:r>
                  <a:rPr lang="en-US" sz="2900" dirty="0"/>
                  <a:t>Strong evidence of a spatially confined guided mode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46D1DB-745B-4A7B-A7D8-E634EB260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85" y="4519450"/>
                <a:ext cx="5040086" cy="1572768"/>
              </a:xfrm>
              <a:prstGeom prst="rect">
                <a:avLst/>
              </a:prstGeom>
              <a:blipFill>
                <a:blip r:embed="rId2"/>
                <a:stretch>
                  <a:fillRect l="-1088" t="-7364" r="-121" b="-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5C10C-600E-4CA1-8177-C2F48F086E5F}"/>
              </a:ext>
            </a:extLst>
          </p:cNvPr>
          <p:cNvGrpSpPr/>
          <p:nvPr/>
        </p:nvGrpSpPr>
        <p:grpSpPr>
          <a:xfrm>
            <a:off x="1477860" y="2079983"/>
            <a:ext cx="4572000" cy="1828800"/>
            <a:chOff x="1191482" y="4241796"/>
            <a:chExt cx="4572000" cy="1828800"/>
          </a:xfrm>
        </p:grpSpPr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62D1AE67-4BE9-4E92-B9FE-1362AD814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482" y="4241796"/>
              <a:ext cx="4572000" cy="18288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D472BBAB-6A56-46BE-9CB7-CE29A7CF7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547" y="4771073"/>
              <a:ext cx="276748" cy="227647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F5500C-345B-438A-9E92-003769A41F4F}"/>
              </a:ext>
            </a:extLst>
          </p:cNvPr>
          <p:cNvGrpSpPr/>
          <p:nvPr/>
        </p:nvGrpSpPr>
        <p:grpSpPr>
          <a:xfrm>
            <a:off x="6346371" y="1776402"/>
            <a:ext cx="4572000" cy="1986323"/>
            <a:chOff x="6174796" y="1028953"/>
            <a:chExt cx="4572000" cy="19863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BF8A34-7441-4522-A2BD-CB87982D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258"/>
            <a:stretch/>
          </p:blipFill>
          <p:spPr>
            <a:xfrm>
              <a:off x="6174796" y="1429647"/>
              <a:ext cx="4572000" cy="1585629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F96C7F-0912-4534-A78E-5BF6DE3765A8}"/>
                </a:ext>
              </a:extLst>
            </p:cNvPr>
            <p:cNvSpPr txBox="1"/>
            <p:nvPr/>
          </p:nvSpPr>
          <p:spPr>
            <a:xfrm>
              <a:off x="7325216" y="1028953"/>
              <a:ext cx="2876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u="none" strike="noStrike" baseline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Bylinkin</a:t>
              </a:r>
              <a:r>
                <a:rPr lang="en-US" sz="12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0" i="1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200" b="0" i="1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200" b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., 2021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AB5E7B-FDC5-414F-A60C-3C3D50D2A9B5}"/>
              </a:ext>
            </a:extLst>
          </p:cNvPr>
          <p:cNvGrpSpPr/>
          <p:nvPr/>
        </p:nvGrpSpPr>
        <p:grpSpPr>
          <a:xfrm>
            <a:off x="370142" y="1237983"/>
            <a:ext cx="9831916" cy="3135409"/>
            <a:chOff x="370142" y="1237983"/>
            <a:chExt cx="9831916" cy="31354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7656E4-D51C-4CB5-9B03-8FE9AE5FC9B3}"/>
                </a:ext>
              </a:extLst>
            </p:cNvPr>
            <p:cNvGrpSpPr/>
            <p:nvPr/>
          </p:nvGrpSpPr>
          <p:grpSpPr>
            <a:xfrm>
              <a:off x="1554510" y="1237983"/>
              <a:ext cx="8647548" cy="3135409"/>
              <a:chOff x="1554510" y="1237983"/>
              <a:chExt cx="8647548" cy="3135409"/>
            </a:xfrm>
          </p:grpSpPr>
          <p:pic>
            <p:nvPicPr>
              <p:cNvPr id="9" name="Picture 8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B630FBA-B413-4E38-8B2C-531034207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96" b="36672"/>
              <a:stretch/>
            </p:blipFill>
            <p:spPr>
              <a:xfrm>
                <a:off x="1554511" y="1594387"/>
                <a:ext cx="8647547" cy="2779005"/>
              </a:xfrm>
              <a:prstGeom prst="rect">
                <a:avLst/>
              </a:prstGeom>
            </p:spPr>
          </p:pic>
          <p:pic>
            <p:nvPicPr>
              <p:cNvPr id="18" name="Picture 17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3FAA4895-0BD0-4105-AAA3-6437939F92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6" b="94602"/>
              <a:stretch/>
            </p:blipFill>
            <p:spPr>
              <a:xfrm>
                <a:off x="1554510" y="1237983"/>
                <a:ext cx="8647547" cy="4367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2D1E70-870F-4B0B-9514-7018D2E363CC}"/>
                    </a:ext>
                  </a:extLst>
                </p:cNvPr>
                <p:cNvSpPr txBox="1"/>
                <p:nvPr/>
              </p:nvSpPr>
              <p:spPr>
                <a:xfrm>
                  <a:off x="370142" y="2542417"/>
                  <a:ext cx="1402082" cy="307777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=1500 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sz="1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2D1E70-870F-4B0B-9514-7018D2E3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42" y="2542417"/>
                  <a:ext cx="140208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994CE35-1A6C-4B45-9F22-A885AD1A7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B607BCF-24F9-479C-8B7E-ECBFA01325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4323741"/>
            <a:ext cx="1828800" cy="1828800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5BDED2D-8725-42E2-84E8-531E1AA11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5" y="1256299"/>
            <a:ext cx="5943600" cy="330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BFC2B-8512-4D3C-9B5D-EF0243C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- 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1185" y="1526387"/>
                <a:ext cx="526215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Fig. 1 (b) shows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/>
                  <a:t> field lineout data taken from along the line indicated in Fig. 2</a:t>
                </a:r>
              </a:p>
              <a:p>
                <a:pPr lvl="1"/>
                <a:r>
                  <a:rPr lang="en-US" sz="1600" dirty="0"/>
                  <a:t>Each row of data corresponds to a separate frequency detection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 resolution</a:t>
                </a:r>
              </a:p>
              <a:p>
                <a:pPr lvl="1"/>
                <a:r>
                  <a:rPr lang="en-US" sz="1600" dirty="0"/>
                  <a:t>Each column represents a position along the indicated lineout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1600" dirty="0"/>
                  <a:t> resolution</a:t>
                </a:r>
              </a:p>
              <a:p>
                <a:r>
                  <a:rPr lang="en-US" sz="2000" dirty="0"/>
                  <a:t>Fig. 1 (c) is a spatial Fourier transform of the data in (b)</a:t>
                </a:r>
              </a:p>
              <a:p>
                <a:r>
                  <a:rPr lang="en-US" sz="2000" dirty="0"/>
                  <a:t>Theoretical phonon-polariton dispersion curves were calculated using the formalism described by Dai </a:t>
                </a:r>
                <a:r>
                  <a:rPr lang="en-US" sz="2000" i="1" dirty="0"/>
                  <a:t>et al.,</a:t>
                </a:r>
                <a:endParaRPr lang="en-US" sz="2000" dirty="0">
                  <a:highlight>
                    <a:srgbClr val="66FF33"/>
                  </a:highlight>
                </a:endParaRPr>
              </a:p>
              <a:p>
                <a:pPr lvl="1"/>
                <a:r>
                  <a:rPr lang="en-US" sz="1800" dirty="0"/>
                  <a:t>Vacuum/hBN/Vacuum/SiO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green</a:t>
                </a:r>
              </a:p>
              <a:p>
                <a:pPr lvl="1"/>
                <a:r>
                  <a:rPr lang="en-US" sz="1800" dirty="0"/>
                  <a:t>Vacuum/hBN/Au/SiO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red</a:t>
                </a:r>
              </a:p>
              <a:p>
                <a:pPr lvl="1"/>
                <a:r>
                  <a:rPr lang="en-US" sz="1800" dirty="0"/>
                  <a:t>These provide explicit theoretical agreement of a multiple mode phonon-polariton excitation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1185" y="1526387"/>
                <a:ext cx="5262156" cy="4351338"/>
              </a:xfrm>
              <a:blipFill>
                <a:blip r:embed="rId4"/>
                <a:stretch>
                  <a:fillRect l="-1043" t="-1821" r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1673236-AC82-484E-BB06-EE7D34D0BC56}"/>
              </a:ext>
            </a:extLst>
          </p:cNvPr>
          <p:cNvSpPr txBox="1"/>
          <p:nvPr/>
        </p:nvSpPr>
        <p:spPr>
          <a:xfrm>
            <a:off x="222069" y="1346998"/>
            <a:ext cx="86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62083-1683-48FF-ADD3-56331421C428}"/>
              </a:ext>
            </a:extLst>
          </p:cNvPr>
          <p:cNvSpPr txBox="1"/>
          <p:nvPr/>
        </p:nvSpPr>
        <p:spPr>
          <a:xfrm>
            <a:off x="1541417" y="5053475"/>
            <a:ext cx="86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723A53-E94F-4195-BC1C-5958789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842F5-E8CC-4568-B82D-0D21D98A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76E17-E0E7-4869-B3BE-57E39AC46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0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998C1F-3C80-48C2-97C5-29C6DB8F7D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" y="1705366"/>
            <a:ext cx="6345936" cy="3626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BFC2B-8512-4D3C-9B5D-EF0243C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-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1949" y="1482803"/>
                <a:ext cx="5693230" cy="46505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Panes (a)-(d) transformed lineouts taken at various frequencies for the devices with: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=3.14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panes (a) and (b)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panes (c) and (d)</a:t>
                </a:r>
              </a:p>
              <a:p>
                <a:r>
                  <a:rPr lang="en-US" dirty="0"/>
                  <a:t>Before the Fourier transform a Tukey windowing function was applied to separate signal from </a:t>
                </a:r>
              </a:p>
              <a:p>
                <a:pPr lvl="1"/>
                <a:r>
                  <a:rPr lang="en-US" dirty="0"/>
                  <a:t>Vacuum/hBN/Vacuum/SiO</a:t>
                </a:r>
                <a:r>
                  <a:rPr lang="en-US" baseline="-25000" dirty="0"/>
                  <a:t>2</a:t>
                </a:r>
                <a:endParaRPr lang="en-US" dirty="0"/>
              </a:p>
              <a:p>
                <a:pPr lvl="2"/>
                <a:r>
                  <a:rPr lang="en-US" dirty="0"/>
                  <a:t>Pane (a) and (c)</a:t>
                </a:r>
              </a:p>
              <a:p>
                <a:pPr lvl="1"/>
                <a:r>
                  <a:rPr lang="fr-FR" dirty="0"/>
                  <a:t>Vacuum/hBN/Au/SiO</a:t>
                </a:r>
                <a:r>
                  <a:rPr lang="fr-FR" baseline="-25000" dirty="0"/>
                  <a:t>2</a:t>
                </a:r>
                <a:endParaRPr lang="fr-FR" dirty="0"/>
              </a:p>
              <a:p>
                <a:pPr lvl="2"/>
                <a:r>
                  <a:rPr lang="en-US" dirty="0"/>
                  <a:t>Pane (b) and (d)</a:t>
                </a:r>
              </a:p>
              <a:p>
                <a:r>
                  <a:rPr lang="en-US" dirty="0"/>
                  <a:t>Calculated dispersion curves for these two systems are displayed in green and red for these devices respectively  </a:t>
                </a:r>
              </a:p>
              <a:p>
                <a:r>
                  <a:rPr lang="en-US" dirty="0"/>
                  <a:t>Similar windowing and dispersion calculations were performed for a range of devices with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b="0" i="0" u="none" strike="noStrike" baseline="0" dirty="0">
                  <a:latin typeface="CMR10"/>
                </a:endParaRP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1949" y="1482803"/>
                <a:ext cx="5693230" cy="4650575"/>
              </a:xfrm>
              <a:blipFill>
                <a:blip r:embed="rId3"/>
                <a:stretch>
                  <a:fillRect l="-964" t="-2490" r="-1392" b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723A53-E94F-4195-BC1C-5958789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1E242-DFD5-433C-8496-EE45C05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BF22A-D944-4C24-8E7B-33250A8E1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31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119477-DDB0-4585-AFE5-CB7D0A9355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" y="1705366"/>
            <a:ext cx="6345936" cy="3626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BFC2B-8512-4D3C-9B5D-EF0243C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- 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1185" y="1526386"/>
                <a:ext cx="5693230" cy="46505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field strength over these dispersion curves was integrated and shown in the corresponding red and green data sets in pane (e)</a:t>
                </a:r>
              </a:p>
              <a:p>
                <a:r>
                  <a:rPr lang="en-US" sz="2000" dirty="0"/>
                  <a:t>These show a dependence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of the phonon- polariton signal strength</a:t>
                </a:r>
              </a:p>
              <a:p>
                <a:r>
                  <a:rPr lang="en-US" sz="2000" dirty="0"/>
                  <a:t>Pane (f) shows the integration of the absorptance curves within the limits of the restrahlen band and indicates a similar dependance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The frequency of the peak phonon-polariton signal for different devices are shown in pane (g) as red and green and display a limited spectral tuning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Similar to the plasmon resonance tuning as shown in (h)</a:t>
                </a:r>
              </a:p>
              <a:p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1185" y="1526386"/>
                <a:ext cx="5693230" cy="4650575"/>
              </a:xfrm>
              <a:blipFill>
                <a:blip r:embed="rId3"/>
                <a:stretch>
                  <a:fillRect l="-965" t="-1311" r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723A53-E94F-4195-BC1C-5958789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1E242-DFD5-433C-8496-EE45C05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6B0C0-A66C-41C5-9682-EF9833BA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6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/>
              <a:t>Combined Plasmon-Polariton Phonon-Polariton System </a:t>
            </a:r>
            <a:endParaRPr lang="en-US" sz="2800" dirty="0">
              <a:cs typeface="Arial"/>
            </a:endParaRPr>
          </a:p>
          <a:p>
            <a:pPr lvl="1"/>
            <a:r>
              <a:rPr lang="en-US" sz="2400" dirty="0"/>
              <a:t>Materials Considerations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Parallelization</a:t>
            </a:r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/>
              <a:t>Far-field analysis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C00000"/>
                </a:solidFill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9334-4D10-4C41-8AAC-728EB2A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Device Studied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 second device studied was an 80 nm hBN sheet deposited on a 50 nm Ag film atop a Si substrate</a:t>
                </a:r>
              </a:p>
              <a:p>
                <a:r>
                  <a:rPr lang="en-US" sz="2000" dirty="0"/>
                  <a:t>The Ag film was patterned with a hexagonal array of circular shaped apertures with radius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 68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The step size in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-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- dimensions were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2000" dirty="0"/>
                  <a:t>, respectively </a:t>
                </a:r>
              </a:p>
              <a:p>
                <a:r>
                  <a:rPr lang="en-US" sz="2000" dirty="0"/>
                  <a:t>The periodicity was varied between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2.14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2.78 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sz="2000" dirty="0"/>
                  <a:t> during the far field analysis of this device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  <a:blipFill>
                <a:blip r:embed="rId3"/>
                <a:stretch>
                  <a:fillRect l="-941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D12A5-D0B2-4431-8482-FE90C09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E0B8F-0533-44F4-9E12-CB06D4C9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76FF8-B258-49D1-9EC2-86F99AD07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" y="1825623"/>
            <a:ext cx="6071616" cy="3259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7AC1A-42D2-4DED-B3E8-E601697BE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1254" y="97845"/>
            <a:ext cx="117465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DF15-7728-44CF-8555-6C416AAC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Boron Nitride (hBN)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030EB-9714-48C9-B198-18AC6B28C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61741"/>
            <a:ext cx="5181600" cy="2879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2CD9B-2947-4B03-9927-107DDAEB9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346998"/>
            <a:ext cx="5303520" cy="484632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Initial interest in hBN was due its similar crystal structure and proven compatibility with graphene</a:t>
            </a:r>
          </a:p>
          <a:p>
            <a:r>
              <a:rPr lang="en-US" sz="2400" dirty="0"/>
              <a:t>Further interest arose due to the unique properties of hBN’s refractive index, which enable a range applications including </a:t>
            </a:r>
          </a:p>
          <a:p>
            <a:pPr lvl="1"/>
            <a:r>
              <a:rPr lang="en-US" sz="2200" dirty="0"/>
              <a:t>Sensing in the UV and IR spectra</a:t>
            </a:r>
          </a:p>
          <a:p>
            <a:pPr lvl="1"/>
            <a:r>
              <a:rPr lang="en-US" sz="2200" dirty="0"/>
              <a:t>Engineering point defects to obtain room temperature single photon emission</a:t>
            </a:r>
          </a:p>
          <a:p>
            <a:pPr lvl="1"/>
            <a:r>
              <a:rPr lang="en-US" sz="2100" dirty="0"/>
              <a:t>Realizing UV emission devices</a:t>
            </a:r>
          </a:p>
          <a:p>
            <a:pPr lvl="1"/>
            <a:r>
              <a:rPr lang="en-US" sz="2200" dirty="0"/>
              <a:t>As a component in heterostructure devices to enable subwavelength confinement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62205-553D-4A21-8930-E8ABF44DCE2B}"/>
              </a:ext>
            </a:extLst>
          </p:cNvPr>
          <p:cNvSpPr txBox="1"/>
          <p:nvPr/>
        </p:nvSpPr>
        <p:spPr>
          <a:xfrm>
            <a:off x="628073" y="5796036"/>
            <a:ext cx="2149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(Caldwell et al., 2019)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47F32-1D5C-40BF-89F2-583A7C958053}"/>
              </a:ext>
            </a:extLst>
          </p:cNvPr>
          <p:cNvSpPr txBox="1"/>
          <p:nvPr/>
        </p:nvSpPr>
        <p:spPr>
          <a:xfrm>
            <a:off x="856935" y="2147352"/>
            <a:ext cx="2101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baseline="0" dirty="0">
                <a:latin typeface="DiverdaSansCom-Bold2"/>
              </a:rPr>
              <a:t>Infrared</a:t>
            </a:r>
          </a:p>
          <a:p>
            <a:r>
              <a:rPr lang="en-US" sz="2000" b="1" i="0" u="none" strike="noStrike" baseline="0" dirty="0">
                <a:latin typeface="DiverdaSansCom-Bold2"/>
              </a:rPr>
              <a:t>nanophotonics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7AA33-72C2-4047-A023-6AE4405EFE1A}"/>
              </a:ext>
            </a:extLst>
          </p:cNvPr>
          <p:cNvSpPr txBox="1"/>
          <p:nvPr/>
        </p:nvSpPr>
        <p:spPr>
          <a:xfrm>
            <a:off x="3429000" y="2117488"/>
            <a:ext cx="232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DiverdaSansCom-Bold2"/>
              </a:rPr>
              <a:t>Single-photon emitters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F7836-BA53-46D2-BC90-0F735948F75B}"/>
              </a:ext>
            </a:extLst>
          </p:cNvPr>
          <p:cNvSpPr txBox="1"/>
          <p:nvPr/>
        </p:nvSpPr>
        <p:spPr>
          <a:xfrm>
            <a:off x="1265382" y="5088150"/>
            <a:ext cx="2235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DiverdaSansCom-Bold2"/>
              </a:rPr>
              <a:t>Van der Waals heterostructures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4AE26-4949-42D3-9206-DE41924EF0AF}"/>
              </a:ext>
            </a:extLst>
          </p:cNvPr>
          <p:cNvSpPr txBox="1"/>
          <p:nvPr/>
        </p:nvSpPr>
        <p:spPr>
          <a:xfrm>
            <a:off x="4389120" y="5071365"/>
            <a:ext cx="1854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DiverdaSansCom-Bold2"/>
              </a:rPr>
              <a:t>Ultraviolet emitters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8F3A7-B257-49F3-AE60-C8C36987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8573A-E515-4E3D-9501-0CC265D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8562E4C-EFCE-42EB-8E47-DE71393254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0" y="1080135"/>
            <a:ext cx="3143250" cy="50292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72BE090-D67A-411B-9D80-7F9A94BBD1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80" y="1080135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First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dirty="0"/>
                  <a:t>The reflectance, transmittance and absorptance for the bare and coupled device are shown here for the first device</a:t>
                </a:r>
              </a:p>
              <a:p>
                <a:pPr algn="l"/>
                <a:r>
                  <a:rPr lang="en-US" sz="2000" dirty="0"/>
                  <a:t>Note the sharp peaks to the blue of the restrahlen band</a:t>
                </a:r>
              </a:p>
              <a:p>
                <a:pPr lvl="1"/>
                <a:r>
                  <a:rPr lang="en-US" sz="1800" dirty="0"/>
                  <a:t>These are </a:t>
                </a:r>
                <a:r>
                  <a:rPr lang="en-US" sz="1800" b="0" i="0" u="none" strike="noStrike" baseline="0" dirty="0"/>
                  <a:t>Rayleigh anomalies, as predicted by the equation: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  <a:blipFill>
                <a:blip r:embed="rId4"/>
                <a:stretch>
                  <a:fillRect l="-1059" t="-1212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BD56C-3A2F-43F2-8435-1407A6E4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41BA-2222-479C-8697-FAFF2C0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5D54D-CF76-4DFB-9542-5D15309782D2}"/>
              </a:ext>
            </a:extLst>
          </p:cNvPr>
          <p:cNvSpPr txBox="1"/>
          <p:nvPr/>
        </p:nvSpPr>
        <p:spPr>
          <a:xfrm>
            <a:off x="1148773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B15E3-5784-44FD-A611-646A90914C91}"/>
              </a:ext>
            </a:extLst>
          </p:cNvPr>
          <p:cNvSpPr txBox="1"/>
          <p:nvPr/>
        </p:nvSpPr>
        <p:spPr>
          <a:xfrm>
            <a:off x="4151889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F0126-13EF-4717-9C1D-87642FF1A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63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9ADDE1C-8D2F-43BC-95C7-AE2D864E50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16" y="1080135"/>
            <a:ext cx="3143250" cy="50292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F568B17-0D5C-4C1B-8883-6A85F90A50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6" y="1080135"/>
            <a:ext cx="3143250" cy="50292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Second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dirty="0"/>
                  <a:t>The reflectance, transmittance and absorptance for the bare and coupled device are shown here for the second device</a:t>
                </a:r>
              </a:p>
              <a:p>
                <a:pPr algn="l"/>
                <a:r>
                  <a:rPr lang="en-US" sz="2000" dirty="0"/>
                  <a:t>Note the sharp troughs in the transmission spectra shown</a:t>
                </a:r>
              </a:p>
              <a:p>
                <a:pPr lvl="1"/>
                <a:r>
                  <a:rPr lang="en-US" sz="1800" dirty="0"/>
                  <a:t>These are </a:t>
                </a:r>
                <a:r>
                  <a:rPr lang="en-US" sz="1800" b="0" i="0" u="none" strike="noStrike" baseline="0" dirty="0"/>
                  <a:t>Rayleigh anomalies (RA), as predicted by the equation: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0" i="0" u="none" strike="noStrike" baseline="0" dirty="0"/>
                  <a:t>RAs within the </a:t>
                </a:r>
                <a:r>
                  <a:rPr lang="en-US" sz="2000" dirty="0"/>
                  <a:t>restrahlen band are a direct consequence of the Si substrate </a:t>
                </a:r>
                <a:endParaRPr lang="en-US" sz="2000" b="0" i="0" u="none" strike="noStrike" baseline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  <a:blipFill>
                <a:blip r:embed="rId4"/>
                <a:stretch>
                  <a:fillRect l="-1059" t="-1212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BD56C-3A2F-43F2-8435-1407A6E4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41BA-2222-479C-8697-FAFF2C0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5D54D-CF76-4DFB-9542-5D15309782D2}"/>
              </a:ext>
            </a:extLst>
          </p:cNvPr>
          <p:cNvSpPr txBox="1"/>
          <p:nvPr/>
        </p:nvSpPr>
        <p:spPr>
          <a:xfrm>
            <a:off x="1148773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B15E3-5784-44FD-A611-646A90914C91}"/>
              </a:ext>
            </a:extLst>
          </p:cNvPr>
          <p:cNvSpPr txBox="1"/>
          <p:nvPr/>
        </p:nvSpPr>
        <p:spPr>
          <a:xfrm>
            <a:off x="4151889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6EEC6-B6A0-41F1-9A85-A399DA8EA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1254" y="97845"/>
            <a:ext cx="117465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3F01E0-7237-4093-A9A8-8E43B1AF71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5" y="1072379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Second Device - 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22860-3F0C-4E26-B151-AEE6B0CEB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259783"/>
            <a:ext cx="5547361" cy="4841796"/>
          </a:xfrm>
        </p:spPr>
        <p:txBody>
          <a:bodyPr>
            <a:normAutofit/>
          </a:bodyPr>
          <a:lstStyle/>
          <a:p>
            <a:r>
              <a:rPr lang="en-US" sz="2400" dirty="0"/>
              <a:t>As with the first device tuning of the plasmon resonance is observed</a:t>
            </a:r>
          </a:p>
          <a:p>
            <a:r>
              <a:rPr lang="en-US" sz="2400" dirty="0"/>
              <a:t>Unlike the plasmon resonances the location of the </a:t>
            </a:r>
            <a:r>
              <a:rPr lang="en-US" sz="2400" b="0" i="0" u="none" strike="noStrike" baseline="0" dirty="0"/>
              <a:t>RAs were independent of the presence of either the coupled or uncoupled hBN layer above the Ag grating</a:t>
            </a:r>
          </a:p>
          <a:p>
            <a:r>
              <a:rPr lang="en-US" sz="2400" dirty="0"/>
              <a:t>In this way the RAs acted as a </a:t>
            </a:r>
            <a:r>
              <a:rPr lang="en-US" sz="2400" b="0" i="0" u="none" strike="noStrike" baseline="0" dirty="0"/>
              <a:t>sharp “low-pass” filter on the absorption spectra</a:t>
            </a:r>
          </a:p>
          <a:p>
            <a:endParaRPr lang="en-US" sz="2400" b="0" i="0" u="none" strike="noStrike" baseline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C71FA-53B5-4280-8027-D724353D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 dirty="0"/>
              <a:t>Jim Heneghan •  Dissertation Defense • 11/03/2021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A918A-7465-418C-91C9-715D4DC8C2A2}"/>
              </a:ext>
            </a:extLst>
          </p:cNvPr>
          <p:cNvSpPr txBox="1"/>
          <p:nvPr/>
        </p:nvSpPr>
        <p:spPr>
          <a:xfrm>
            <a:off x="2760070" y="1259784"/>
            <a:ext cx="518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163B7-AAB2-4CA8-883B-2E65DFBD5F9C}"/>
              </a:ext>
            </a:extLst>
          </p:cNvPr>
          <p:cNvSpPr txBox="1"/>
          <p:nvPr/>
        </p:nvSpPr>
        <p:spPr>
          <a:xfrm>
            <a:off x="3877215" y="1259783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D49A9-2EA4-4590-B4BA-73FA9780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C7AA64-391F-4DD9-B817-985315A13710}"/>
              </a:ext>
            </a:extLst>
          </p:cNvPr>
          <p:cNvCxnSpPr>
            <a:cxnSpLocks/>
          </p:cNvCxnSpPr>
          <p:nvPr/>
        </p:nvCxnSpPr>
        <p:spPr>
          <a:xfrm>
            <a:off x="3790950" y="1422400"/>
            <a:ext cx="0" cy="365125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3EA5A7-43F8-4775-B2AA-1A898A23632F}"/>
              </a:ext>
            </a:extLst>
          </p:cNvPr>
          <p:cNvCxnSpPr>
            <a:cxnSpLocks/>
          </p:cNvCxnSpPr>
          <p:nvPr/>
        </p:nvCxnSpPr>
        <p:spPr>
          <a:xfrm>
            <a:off x="3054350" y="1498682"/>
            <a:ext cx="0" cy="3651250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466EBC-11E7-4901-8054-73C825BC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254" y="97845"/>
            <a:ext cx="117465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95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7C65-7E86-4AA0-8DF5-A9DEB601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Second Device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To further analyze these data the spectra for UCDI and CD were plotted in colormap form as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As with the first device, there was a splitting of the plasmon resonance into upper and lower polariton anticrossing modes caused by the interaction within the hBN layer</a:t>
                </a:r>
                <a:endParaRPr lang="en-US" dirty="0"/>
              </a:p>
              <a:p>
                <a:r>
                  <a:rPr lang="en-US" sz="2000" dirty="0"/>
                  <a:t>Peak positions indicated by red squares were found using the same method as with the first device</a:t>
                </a:r>
              </a:p>
              <a:p>
                <a:r>
                  <a:rPr lang="en-US" sz="2000" dirty="0"/>
                  <a:t>RAs, indicated by yellow triangles, were calculated using the</a:t>
                </a:r>
                <a:r>
                  <a:rPr lang="en-US" sz="2400" dirty="0"/>
                  <a:t> </a:t>
                </a:r>
                <a:r>
                  <a:rPr lang="en-US" sz="2000" dirty="0"/>
                  <a:t>equation: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  </a:t>
                </a:r>
              </a:p>
              <a:p>
                <a:r>
                  <a:rPr lang="en-US" sz="2000" dirty="0"/>
                  <a:t>This figure illustrates how the presence of RAs limited the utility of far-field analysis methods when studying this device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  <a:blipFill>
                <a:blip r:embed="rId2"/>
                <a:stretch>
                  <a:fillRect l="-941" t="-2020" r="-2235" b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32896-41CF-426D-8423-A7A4BA09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124F-856B-4A54-99E1-3161A0FC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82C5064-9532-437F-8DAF-3F5BF8FB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" y="1346998"/>
            <a:ext cx="51435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3625-28FA-46CB-89C0-CEA33AB6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254" y="97845"/>
            <a:ext cx="117465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4CA076B-F17D-46C2-B322-FDC0C763879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" y="1526386"/>
            <a:ext cx="6035040" cy="3448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BFC2B-8512-4D3C-9B5D-EF0243C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- Second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1185" y="1526386"/>
                <a:ext cx="5693230" cy="465057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careful examination of panes (a)-(d) reveals that, unlike the first device, phonon-polaritons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occured at approximately the same frequency</a:t>
                </a:r>
              </a:p>
              <a:p>
                <a:r>
                  <a:rPr lang="en-US" sz="2000" dirty="0"/>
                  <a:t>Panes (e) and (f) show that, like the first device, the variation of the phonon-polariton signal strength is dominated by overlap of the absorptance spectrum with the restrahlen band </a:t>
                </a:r>
              </a:p>
              <a:p>
                <a:r>
                  <a:rPr lang="en-US" sz="2000" dirty="0"/>
                  <a:t>Data in pane (g) is too noisy to establish a relation between the phonon-polariton signal peak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Pane (h) shows the low-pass filter effect of the RAs as the trend is overtaken by the linear relation of the RAs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for devices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2.30 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endParaRPr lang="en-US" sz="2000" b="0" i="0" u="none" strike="noStrike" baseline="0" dirty="0">
                  <a:latin typeface="CMR10"/>
                </a:endParaRPr>
              </a:p>
              <a:p>
                <a:endParaRPr lang="en-US" sz="2000" b="0" i="0" u="none" strike="noStrike" baseline="0" dirty="0">
                  <a:latin typeface="CMR10"/>
                </a:endParaRP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1185" y="1526386"/>
                <a:ext cx="5693230" cy="4650575"/>
              </a:xfrm>
              <a:blipFill>
                <a:blip r:embed="rId3"/>
                <a:stretch>
                  <a:fillRect l="-965" t="-1311" r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723A53-E94F-4195-BC1C-5958789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1E242-DFD5-433C-8496-EE45C05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0B2145-A7D0-4EE0-BE1A-0282AE5DD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254" y="97845"/>
            <a:ext cx="117465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16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F782-60E5-472F-9AB0-30DFB22A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677C1-C6C5-4D9D-93A8-3945D1ACE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cs typeface="Arial"/>
              </a:rPr>
              <a:t>Introduction</a:t>
            </a:r>
          </a:p>
          <a:p>
            <a:pPr lvl="1"/>
            <a:r>
              <a:rPr lang="en-US" sz="2400" dirty="0"/>
              <a:t>Motivation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Background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FDTD Methodology</a:t>
            </a:r>
            <a:endParaRPr lang="en-US" sz="2400" dirty="0">
              <a:cs typeface="Arial"/>
            </a:endParaRPr>
          </a:p>
          <a:p>
            <a:r>
              <a:rPr lang="en-US" sz="2800" dirty="0"/>
              <a:t>Combined Plasmon-Polariton Phonon-Polariton System </a:t>
            </a:r>
            <a:endParaRPr lang="en-US" sz="2800" dirty="0">
              <a:cs typeface="Arial"/>
            </a:endParaRPr>
          </a:p>
          <a:p>
            <a:pPr lvl="1"/>
            <a:r>
              <a:rPr lang="en-US" sz="2400" dirty="0"/>
              <a:t>Materials Considerations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Parallelization</a:t>
            </a:r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First Device Results</a:t>
            </a:r>
          </a:p>
          <a:p>
            <a:pPr lvl="1"/>
            <a:r>
              <a:rPr lang="en-US" sz="2400" dirty="0"/>
              <a:t>Far-field analysis</a:t>
            </a:r>
            <a:endParaRPr lang="en-US" sz="2400" dirty="0">
              <a:cs typeface="Arial"/>
            </a:endParaRPr>
          </a:p>
          <a:p>
            <a:pPr lvl="1"/>
            <a:r>
              <a:rPr lang="en-US" sz="2400" dirty="0"/>
              <a:t>Near-field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1BF9-1A84-4122-92B5-3C41B531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2916" y="1825625"/>
            <a:ext cx="489577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cs typeface="Arial" panose="020B0604020202020204"/>
              </a:rPr>
              <a:t>Second Device Comparison</a:t>
            </a:r>
          </a:p>
          <a:p>
            <a:pPr lvl="1"/>
            <a:r>
              <a:rPr lang="en-US" sz="2400" dirty="0"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cs typeface="Arial" panose="020B0604020202020204"/>
              </a:rPr>
              <a:t>Hexagonal pattern holes in Ag</a:t>
            </a:r>
          </a:p>
          <a:p>
            <a:pPr lvl="1"/>
            <a:endParaRPr lang="en-US" sz="2800" dirty="0">
              <a:cs typeface="Arial" panose="020B0604020202020204"/>
            </a:endParaRPr>
          </a:p>
          <a:p>
            <a:r>
              <a:rPr lang="en-US" sz="2800" dirty="0">
                <a:solidFill>
                  <a:srgbClr val="C00000"/>
                </a:solidFill>
                <a:cs typeface="Arial" panose="020B0604020202020204"/>
              </a:rPr>
              <a:t>Third Device Comparison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cs typeface="Arial" panose="020B0604020202020204"/>
              </a:rPr>
              <a:t>Near-field and far-field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cs typeface="Arial" panose="020B0604020202020204"/>
              </a:rPr>
              <a:t>Perfect Plasmonic Absorber</a:t>
            </a:r>
          </a:p>
          <a:p>
            <a:pPr lvl="1"/>
            <a:endParaRPr lang="en-US" sz="2400" dirty="0">
              <a:cs typeface="Arial" panose="020B0604020202020204"/>
            </a:endParaRPr>
          </a:p>
          <a:p>
            <a:r>
              <a:rPr lang="en-US" sz="2800" dirty="0"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E83B-716F-4953-85AE-37276D66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B5C9-550D-4C97-8615-6A953F8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52B1E-79C4-4056-9182-B1780D2E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6" y="4656946"/>
            <a:ext cx="1073753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F39F5-0641-479F-8419-4DECF24E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1594880"/>
            <a:ext cx="1761978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3DAEB-9021-4800-889D-D96DC2C8C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66" y="3285346"/>
            <a:ext cx="107375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2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9334-4D10-4C41-8AAC-728EB2A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Device Studied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device we studied was</a:t>
                </a:r>
              </a:p>
              <a:p>
                <a:pPr lvl="1"/>
                <a:r>
                  <a:rPr lang="en-US" sz="1600" dirty="0"/>
                  <a:t> An 80 nm thick hBN sheet deposited </a:t>
                </a:r>
              </a:p>
              <a:p>
                <a:pPr lvl="1"/>
                <a:r>
                  <a:rPr lang="en-US" sz="1600" dirty="0"/>
                  <a:t>Over a 100 nm thick cross shaped Au nanostructure</a:t>
                </a:r>
              </a:p>
              <a:p>
                <a:pPr lvl="1"/>
                <a:r>
                  <a:rPr lang="en-US" sz="1600" dirty="0"/>
                  <a:t>Over a 196 nm SiO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spacer layer</a:t>
                </a:r>
              </a:p>
              <a:p>
                <a:pPr lvl="1"/>
                <a:r>
                  <a:rPr lang="en-US" sz="1600" dirty="0"/>
                  <a:t>Over a 100 nm thick Au ground sheet </a:t>
                </a:r>
              </a:p>
              <a:p>
                <a:pPr lvl="1"/>
                <a:r>
                  <a:rPr lang="en-US" sz="1600" dirty="0"/>
                  <a:t>Over a Si substrate</a:t>
                </a:r>
              </a:p>
              <a:p>
                <a:r>
                  <a:rPr lang="en-US" sz="1800" dirty="0"/>
                  <a:t>The dimensions of the cross shaped Au nanostructure were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=0.8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=0.16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model periodicity in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-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- dimensions</a:t>
                </a:r>
              </a:p>
              <a:p>
                <a:r>
                  <a:rPr lang="en-US" sz="2000" dirty="0"/>
                  <a:t>The step size in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-,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-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- dimensions were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2000" dirty="0"/>
                  <a:t>, respectively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  <a:blipFill>
                <a:blip r:embed="rId3"/>
                <a:stretch>
                  <a:fillRect l="-941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D12A5-D0B2-4431-8482-FE90C09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E0B8F-0533-44F4-9E12-CB06D4C9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46</a:t>
            </a:fld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7756D14F-3C42-480B-A709-E56DD3F9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825623"/>
            <a:ext cx="5943600" cy="30592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358FA6E-3291-421C-8DC6-68F21853D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2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94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8562E4C-EFCE-42EB-8E47-DE71393254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0" y="1080135"/>
            <a:ext cx="3143250" cy="50292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72BE090-D67A-411B-9D80-7F9A94BBD1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80" y="1080135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First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dirty="0"/>
                  <a:t>The reflectance, transmittance and absorptance for the bare and coupled device are shown here for the first device</a:t>
                </a:r>
              </a:p>
              <a:p>
                <a:pPr algn="l"/>
                <a:r>
                  <a:rPr lang="en-US" sz="2000" dirty="0"/>
                  <a:t>Note the sharp peaks to the blue of the restrahlen band</a:t>
                </a:r>
              </a:p>
              <a:p>
                <a:pPr lvl="1"/>
                <a:r>
                  <a:rPr lang="en-US" sz="1800" dirty="0"/>
                  <a:t>These are </a:t>
                </a:r>
                <a:r>
                  <a:rPr lang="en-US" sz="1800" b="0" i="0" u="none" strike="noStrike" baseline="0" dirty="0"/>
                  <a:t>Rayleigh anomalies, as predicted by the equation: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𝑠𝑢𝑏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  <a:blipFill>
                <a:blip r:embed="rId4"/>
                <a:stretch>
                  <a:fillRect l="-1059" t="-1212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BD56C-3A2F-43F2-8435-1407A6E4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41BA-2222-479C-8697-FAFF2C0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5D54D-CF76-4DFB-9542-5D15309782D2}"/>
              </a:ext>
            </a:extLst>
          </p:cNvPr>
          <p:cNvSpPr txBox="1"/>
          <p:nvPr/>
        </p:nvSpPr>
        <p:spPr>
          <a:xfrm>
            <a:off x="1148773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B15E3-5784-44FD-A611-646A90914C91}"/>
              </a:ext>
            </a:extLst>
          </p:cNvPr>
          <p:cNvSpPr txBox="1"/>
          <p:nvPr/>
        </p:nvSpPr>
        <p:spPr>
          <a:xfrm>
            <a:off x="4151889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CC1E9-3502-4F3A-8139-08B4469B4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3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3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56BA404-BF65-4C05-B083-2A94543FB3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0" y="1080135"/>
            <a:ext cx="3143250" cy="50292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C713EF09-9510-4588-84DD-8E511DBB00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80" y="1080135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Third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dirty="0"/>
                  <a:t>The reflectance, transmittance and absorptance for the bare and coupled device are shown here for the third device</a:t>
                </a:r>
              </a:p>
              <a:p>
                <a:pPr algn="l"/>
                <a:r>
                  <a:rPr lang="en-US" sz="2000" dirty="0"/>
                  <a:t>Note the lack of </a:t>
                </a:r>
                <a:r>
                  <a:rPr lang="en-US" sz="2000" b="0" i="0" u="none" strike="noStrike" baseline="0" dirty="0"/>
                  <a:t>Rayleigh anomalies due to the presence of the grounding sheet</a:t>
                </a:r>
              </a:p>
              <a:p>
                <a:pPr algn="l"/>
                <a:r>
                  <a:rPr lang="en-US" sz="2000" dirty="0"/>
                  <a:t>Of interest is the transmission spectra are zero for all devices using the perfect absorber structure</a:t>
                </a:r>
              </a:p>
              <a:p>
                <a:pPr algn="l"/>
                <a:r>
                  <a:rPr lang="en-US" sz="2000" dirty="0"/>
                  <a:t>For bare devices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000" dirty="0"/>
                  <a:t> in the 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2.46−2.94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μm</m:t>
                    </m:r>
                  </m:oMath>
                </a14:m>
                <a:r>
                  <a:rPr lang="en-US" sz="2000" dirty="0"/>
                  <a:t> there is 100% absorption in the plasmonic resonance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086" y="1263385"/>
                <a:ext cx="5181600" cy="5029199"/>
              </a:xfrm>
              <a:blipFill>
                <a:blip r:embed="rId4"/>
                <a:stretch>
                  <a:fillRect l="-1059" t="-1212" r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BD56C-3A2F-43F2-8435-1407A6E4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41BA-2222-479C-8697-FAFF2C05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5D54D-CF76-4DFB-9542-5D15309782D2}"/>
              </a:ext>
            </a:extLst>
          </p:cNvPr>
          <p:cNvSpPr txBox="1"/>
          <p:nvPr/>
        </p:nvSpPr>
        <p:spPr>
          <a:xfrm>
            <a:off x="1148773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B15E3-5784-44FD-A611-646A90914C91}"/>
              </a:ext>
            </a:extLst>
          </p:cNvPr>
          <p:cNvSpPr txBox="1"/>
          <p:nvPr/>
        </p:nvSpPr>
        <p:spPr>
          <a:xfrm>
            <a:off x="4151889" y="1004681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AD4FDC-5570-49D2-AE16-A16BED09F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2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3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5022DD1-C78D-4CC3-99FD-C16E1B72E4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44" y="1072379"/>
            <a:ext cx="314325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84923-E475-49B3-A114-75EE3816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Third Device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1259783"/>
                <a:ext cx="5547361" cy="48417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Similar to device 1 and 2 a red shift is observed when the inert hBN layer is applied</a:t>
                </a:r>
              </a:p>
              <a:p>
                <a:r>
                  <a:rPr lang="en-US" dirty="0"/>
                  <a:t>For the CD</a:t>
                </a:r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dirty="0"/>
                  <a:t> strong coupling into a resonance near the TO phonon-polariton mode at 1355 cm</a:t>
                </a:r>
                <a:r>
                  <a:rPr lang="en-US" baseline="30000" dirty="0"/>
                  <a:t>-1</a:t>
                </a:r>
              </a:p>
              <a:p>
                <a:pPr lvl="1"/>
                <a:r>
                  <a:rPr lang="en-US" dirty="0"/>
                  <a:t>Inflections within the </a:t>
                </a:r>
                <a:r>
                  <a:rPr lang="en-US" sz="2000" dirty="0"/>
                  <a:t>restrahlen band</a:t>
                </a:r>
                <a:r>
                  <a:rPr lang="en-US" dirty="0"/>
                  <a:t> which are similar, but more pronounced, to those observed in the first device</a:t>
                </a:r>
              </a:p>
              <a:p>
                <a:pPr lvl="1"/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B222860-3F0C-4E26-B151-AEE6B0CEB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1259783"/>
                <a:ext cx="5547361" cy="4841796"/>
              </a:xfrm>
              <a:blipFill>
                <a:blip r:embed="rId3"/>
                <a:stretch>
                  <a:fillRect l="-120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C71FA-53B5-4280-8027-D724353D1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 dirty="0"/>
              <a:t>Jim Heneghan •  Dissertation Defense • 11/03/2021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A918A-7465-418C-91C9-715D4DC8C2A2}"/>
              </a:ext>
            </a:extLst>
          </p:cNvPr>
          <p:cNvSpPr txBox="1"/>
          <p:nvPr/>
        </p:nvSpPr>
        <p:spPr>
          <a:xfrm>
            <a:off x="3008809" y="1072379"/>
            <a:ext cx="426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163B7-AAB2-4CA8-883B-2E65DFBD5F9C}"/>
              </a:ext>
            </a:extLst>
          </p:cNvPr>
          <p:cNvSpPr txBox="1"/>
          <p:nvPr/>
        </p:nvSpPr>
        <p:spPr>
          <a:xfrm>
            <a:off x="3683035" y="1089849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D49A9-2EA4-4590-B4BA-73FA9780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49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67DF4-762B-49AF-A93E-E89A85FF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2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2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5D20-D750-49CC-80E4-EB1C3917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Plasmon-Polaritons and Phonon-Polaritons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13C5A-16C8-487A-B7E1-8F34443CCF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polariton</a:t>
            </a:r>
            <a:r>
              <a:rPr lang="en-US" sz="2000" dirty="0"/>
              <a:t> is a quasiparticle resulting from strong coupling of electromagnetic waves with an electric or magnetic dipole-carrying excitation.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plasmon-polariton</a:t>
            </a:r>
            <a:r>
              <a:rPr lang="en-US" sz="2000" dirty="0"/>
              <a:t> is a motion of the electron charge (plasmon) accompanied by a coupling photon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phonon-polariton </a:t>
            </a:r>
            <a:r>
              <a:rPr lang="en-US" sz="2000" dirty="0"/>
              <a:t>is a lattice vibration (optical phonon) coupling with an infrared photon</a:t>
            </a:r>
          </a:p>
          <a:p>
            <a:r>
              <a:rPr lang="en-US" sz="2000" dirty="0"/>
              <a:t>A </a:t>
            </a:r>
            <a:r>
              <a:rPr lang="en-US" sz="2000" dirty="0">
                <a:solidFill>
                  <a:srgbClr val="C00000"/>
                </a:solidFill>
              </a:rPr>
              <a:t>localized surface plasmon </a:t>
            </a:r>
            <a:r>
              <a:rPr lang="en-US" sz="2000" dirty="0"/>
              <a:t>is the result of a plasmon confined to a structure/feature smaller than the exciting wavelength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BBB5-FC70-46BD-8021-3A49915A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B2F5D-C7B0-4EA8-BA11-5ED7D5910234}"/>
              </a:ext>
            </a:extLst>
          </p:cNvPr>
          <p:cNvGrpSpPr/>
          <p:nvPr/>
        </p:nvGrpSpPr>
        <p:grpSpPr>
          <a:xfrm>
            <a:off x="1501961" y="3275077"/>
            <a:ext cx="3220969" cy="849085"/>
            <a:chOff x="1682934" y="2740705"/>
            <a:chExt cx="3220969" cy="84908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C8B5C0F-FB8C-48E6-8AEE-9CF903C6D1F4}"/>
                </a:ext>
              </a:extLst>
            </p:cNvPr>
            <p:cNvSpPr/>
            <p:nvPr/>
          </p:nvSpPr>
          <p:spPr>
            <a:xfrm>
              <a:off x="2609096" y="2740705"/>
              <a:ext cx="365760" cy="36576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85B2CBA-7359-4C82-B375-CB9EDD47C70A}"/>
                </a:ext>
              </a:extLst>
            </p:cNvPr>
            <p:cNvSpPr/>
            <p:nvPr/>
          </p:nvSpPr>
          <p:spPr>
            <a:xfrm>
              <a:off x="3318721" y="2740705"/>
              <a:ext cx="365760" cy="36576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8577D8-4E01-45A3-A6E5-062DA90FB62F}"/>
                </a:ext>
              </a:extLst>
            </p:cNvPr>
            <p:cNvSpPr/>
            <p:nvPr/>
          </p:nvSpPr>
          <p:spPr>
            <a:xfrm>
              <a:off x="3896688" y="2740705"/>
              <a:ext cx="365760" cy="36576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1369E64-663B-4651-A372-1CD8F4D6D36A}"/>
                </a:ext>
              </a:extLst>
            </p:cNvPr>
            <p:cNvSpPr/>
            <p:nvPr/>
          </p:nvSpPr>
          <p:spPr>
            <a:xfrm>
              <a:off x="4281240" y="2740705"/>
              <a:ext cx="365760" cy="36576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B3F89D1-ED9E-47D9-B855-0B27B185FA05}"/>
                </a:ext>
              </a:extLst>
            </p:cNvPr>
            <p:cNvSpPr/>
            <p:nvPr/>
          </p:nvSpPr>
          <p:spPr>
            <a:xfrm>
              <a:off x="2043839" y="2740705"/>
              <a:ext cx="365760" cy="365760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FDA58E-B8B0-4D3D-9DD6-8055DD2CFB61}"/>
                </a:ext>
              </a:extLst>
            </p:cNvPr>
            <p:cNvGrpSpPr/>
            <p:nvPr/>
          </p:nvGrpSpPr>
          <p:grpSpPr>
            <a:xfrm>
              <a:off x="2248191" y="3224030"/>
              <a:ext cx="2655712" cy="365760"/>
              <a:chOff x="1991288" y="2740705"/>
              <a:chExt cx="2655712" cy="36576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8C865EC-1E04-41A4-A64A-3867C22C3008}"/>
                  </a:ext>
                </a:extLst>
              </p:cNvPr>
              <p:cNvSpPr/>
              <p:nvPr/>
            </p:nvSpPr>
            <p:spPr>
              <a:xfrm>
                <a:off x="2571007" y="2740705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7825F97-75F7-45E1-BDAA-44EEB7390A9E}"/>
                  </a:ext>
                </a:extLst>
              </p:cNvPr>
              <p:cNvSpPr/>
              <p:nvPr/>
            </p:nvSpPr>
            <p:spPr>
              <a:xfrm>
                <a:off x="3150726" y="2740705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N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D20C61E-5A9E-49A5-8371-4604A35AAB30}"/>
                  </a:ext>
                </a:extLst>
              </p:cNvPr>
              <p:cNvSpPr/>
              <p:nvPr/>
            </p:nvSpPr>
            <p:spPr>
              <a:xfrm>
                <a:off x="3715983" y="2740705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5490A92-12F6-4C99-835C-C20CEB4DEFA8}"/>
                  </a:ext>
                </a:extLst>
              </p:cNvPr>
              <p:cNvSpPr/>
              <p:nvPr/>
            </p:nvSpPr>
            <p:spPr>
              <a:xfrm>
                <a:off x="4281240" y="2740705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N</a:t>
                </a: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5E15422-4496-4533-8CDF-0A955941C9F5}"/>
                  </a:ext>
                </a:extLst>
              </p:cNvPr>
              <p:cNvSpPr/>
              <p:nvPr/>
            </p:nvSpPr>
            <p:spPr>
              <a:xfrm>
                <a:off x="1991288" y="2740705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N</a:t>
                </a:r>
              </a:p>
            </p:txBody>
          </p: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E6368B9-489C-44D8-8A17-3B3EF74EB44A}"/>
                </a:ext>
              </a:extLst>
            </p:cNvPr>
            <p:cNvSpPr/>
            <p:nvPr/>
          </p:nvSpPr>
          <p:spPr>
            <a:xfrm>
              <a:off x="1682934" y="3224030"/>
              <a:ext cx="365760" cy="36576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</p:grp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1A5196E5-14E4-4CF8-8366-78FCC5C3F50A}"/>
              </a:ext>
            </a:extLst>
          </p:cNvPr>
          <p:cNvCxnSpPr>
            <a:cxnSpLocks/>
          </p:cNvCxnSpPr>
          <p:nvPr/>
        </p:nvCxnSpPr>
        <p:spPr>
          <a:xfrm rot="18900000">
            <a:off x="2685655" y="3082285"/>
            <a:ext cx="872913" cy="856952"/>
          </a:xfrm>
          <a:prstGeom prst="curved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C12E43-AED6-4C41-98F3-AEBC574FFA9F}"/>
              </a:ext>
            </a:extLst>
          </p:cNvPr>
          <p:cNvGrpSpPr/>
          <p:nvPr/>
        </p:nvGrpSpPr>
        <p:grpSpPr>
          <a:xfrm>
            <a:off x="1777256" y="1188700"/>
            <a:ext cx="2610768" cy="1916851"/>
            <a:chOff x="1755053" y="1701637"/>
            <a:chExt cx="2610768" cy="191685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A63E052-F097-4CB5-8ACA-110FAD7DE4DB}"/>
                </a:ext>
              </a:extLst>
            </p:cNvPr>
            <p:cNvGrpSpPr/>
            <p:nvPr/>
          </p:nvGrpSpPr>
          <p:grpSpPr>
            <a:xfrm>
              <a:off x="1755053" y="1825623"/>
              <a:ext cx="2610768" cy="1792865"/>
              <a:chOff x="2207899" y="2208427"/>
              <a:chExt cx="2610768" cy="179286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29C3B85-02A6-4683-8FB8-A3C8BD8BA5F0}"/>
                  </a:ext>
                </a:extLst>
              </p:cNvPr>
              <p:cNvGrpSpPr/>
              <p:nvPr/>
            </p:nvGrpSpPr>
            <p:grpSpPr>
              <a:xfrm>
                <a:off x="2207899" y="2940588"/>
                <a:ext cx="2610768" cy="1060704"/>
                <a:chOff x="823237" y="2041288"/>
                <a:chExt cx="2610768" cy="1060704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11027AA7-A8D2-47AB-87B4-83920B230547}"/>
                    </a:ext>
                  </a:extLst>
                </p:cNvPr>
                <p:cNvSpPr/>
                <p:nvPr/>
              </p:nvSpPr>
              <p:spPr>
                <a:xfrm>
                  <a:off x="823237" y="2041288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818A60BF-83B5-41AC-B63D-375A4AFE98A8}"/>
                    </a:ext>
                  </a:extLst>
                </p:cNvPr>
                <p:cNvSpPr/>
                <p:nvPr/>
              </p:nvSpPr>
              <p:spPr>
                <a:xfrm>
                  <a:off x="1516709" y="2041288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4B0A415-B3C6-4E1B-8D1C-22C65C3EECCC}"/>
                    </a:ext>
                  </a:extLst>
                </p:cNvPr>
                <p:cNvSpPr/>
                <p:nvPr/>
              </p:nvSpPr>
              <p:spPr>
                <a:xfrm>
                  <a:off x="2903653" y="2041288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973623D-7CD8-4A03-8EF3-336D0441A533}"/>
                    </a:ext>
                  </a:extLst>
                </p:cNvPr>
                <p:cNvSpPr/>
                <p:nvPr/>
              </p:nvSpPr>
              <p:spPr>
                <a:xfrm>
                  <a:off x="2210181" y="2041288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14DD998-6BCA-45E0-A408-E50AAA3DB7AA}"/>
                    </a:ext>
                  </a:extLst>
                </p:cNvPr>
                <p:cNvSpPr/>
                <p:nvPr/>
              </p:nvSpPr>
              <p:spPr>
                <a:xfrm>
                  <a:off x="1169973" y="2571640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183559D-10B8-4841-BB23-054632C97FDC}"/>
                    </a:ext>
                  </a:extLst>
                </p:cNvPr>
                <p:cNvSpPr/>
                <p:nvPr/>
              </p:nvSpPr>
              <p:spPr>
                <a:xfrm>
                  <a:off x="2556917" y="2571640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CA06E24-271F-475D-AA98-B9D229A39095}"/>
                    </a:ext>
                  </a:extLst>
                </p:cNvPr>
                <p:cNvSpPr/>
                <p:nvPr/>
              </p:nvSpPr>
              <p:spPr>
                <a:xfrm>
                  <a:off x="1863445" y="2571640"/>
                  <a:ext cx="530352" cy="530352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rPr>
                    <a:t>Au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7FF3FEC-7B90-4C27-A638-F24DF57A1F80}"/>
                  </a:ext>
                </a:extLst>
              </p:cNvPr>
              <p:cNvGrpSpPr/>
              <p:nvPr/>
            </p:nvGrpSpPr>
            <p:grpSpPr>
              <a:xfrm>
                <a:off x="2292548" y="2448237"/>
                <a:ext cx="321671" cy="276999"/>
                <a:chOff x="1389646" y="1712071"/>
                <a:chExt cx="321671" cy="276999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29D5F39-CBD1-45F2-A976-00E0EAED44C3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F37A6A9-B266-416D-B9B8-452EE63EE25A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F4CBB17-AF14-4D96-995C-2069C30B49A2}"/>
                  </a:ext>
                </a:extLst>
              </p:cNvPr>
              <p:cNvGrpSpPr/>
              <p:nvPr/>
            </p:nvGrpSpPr>
            <p:grpSpPr>
              <a:xfrm>
                <a:off x="2614219" y="2443844"/>
                <a:ext cx="321671" cy="276999"/>
                <a:chOff x="1389646" y="1712071"/>
                <a:chExt cx="321671" cy="276999"/>
              </a:xfrm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3F7714B-2B3B-47E9-AE46-AB0BFCED9992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D03698A-2EB6-4061-A760-9C3D86D835D2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1D3F14C-1D6C-4F35-91A2-B989A7D5DF8B}"/>
                  </a:ext>
                </a:extLst>
              </p:cNvPr>
              <p:cNvGrpSpPr/>
              <p:nvPr/>
            </p:nvGrpSpPr>
            <p:grpSpPr>
              <a:xfrm>
                <a:off x="2952665" y="2309332"/>
                <a:ext cx="321671" cy="276999"/>
                <a:chOff x="1389646" y="1712071"/>
                <a:chExt cx="321671" cy="276999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2D47327-08B3-455A-803F-E7DCB0DD664E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6FFA173-C682-4FEB-A435-01670EFD28B3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1E75607-5CA3-4B67-9536-0BB885557806}"/>
                  </a:ext>
                </a:extLst>
              </p:cNvPr>
              <p:cNvGrpSpPr/>
              <p:nvPr/>
            </p:nvGrpSpPr>
            <p:grpSpPr>
              <a:xfrm>
                <a:off x="3231409" y="2208427"/>
                <a:ext cx="321671" cy="276999"/>
                <a:chOff x="1389646" y="1712071"/>
                <a:chExt cx="321671" cy="276999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BC3A4A1-9C4B-40A7-8D5D-6EA72A7A88DF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A77D348-D203-46E4-86C9-FC33E2D073FB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9F06514-5840-42A0-869D-6257F3C3F7EE}"/>
                  </a:ext>
                </a:extLst>
              </p:cNvPr>
              <p:cNvGrpSpPr/>
              <p:nvPr/>
            </p:nvGrpSpPr>
            <p:grpSpPr>
              <a:xfrm>
                <a:off x="3543089" y="2324643"/>
                <a:ext cx="321671" cy="276999"/>
                <a:chOff x="1389646" y="1712071"/>
                <a:chExt cx="321671" cy="276999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CBE9B44-C279-417E-BE5E-D47D0DA44590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7DFFA40-3E6F-45B8-A94B-531CEE2EF531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083C28A-554C-4695-9597-0A5F77505563}"/>
                  </a:ext>
                </a:extLst>
              </p:cNvPr>
              <p:cNvGrpSpPr/>
              <p:nvPr/>
            </p:nvGrpSpPr>
            <p:grpSpPr>
              <a:xfrm>
                <a:off x="3910149" y="2443845"/>
                <a:ext cx="321671" cy="276999"/>
                <a:chOff x="1389646" y="1712071"/>
                <a:chExt cx="321671" cy="276999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725151E-6FAC-4805-A875-09F810A78E3F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C7EEFFB-ACAA-40A2-84F5-848779346D21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F108628-87D4-40E1-A43C-62230123DD77}"/>
                  </a:ext>
                </a:extLst>
              </p:cNvPr>
              <p:cNvGrpSpPr/>
              <p:nvPr/>
            </p:nvGrpSpPr>
            <p:grpSpPr>
              <a:xfrm>
                <a:off x="4231820" y="2448237"/>
                <a:ext cx="321671" cy="276999"/>
                <a:chOff x="1389646" y="1712071"/>
                <a:chExt cx="321671" cy="276999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8341E3B-E26A-4E08-ADFE-4E24E23BA812}"/>
                    </a:ext>
                  </a:extLst>
                </p:cNvPr>
                <p:cNvSpPr/>
                <p:nvPr/>
              </p:nvSpPr>
              <p:spPr>
                <a:xfrm>
                  <a:off x="1419497" y="1741714"/>
                  <a:ext cx="229447" cy="217715"/>
                </a:xfrm>
                <a:prstGeom prst="ellips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1BD88FD-DD4A-4C76-B4F3-8EB70EB70E85}"/>
                    </a:ext>
                  </a:extLst>
                </p:cNvPr>
                <p:cNvSpPr txBox="1"/>
                <p:nvPr/>
              </p:nvSpPr>
              <p:spPr>
                <a:xfrm>
                  <a:off x="1389646" y="1712071"/>
                  <a:ext cx="32167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</a:t>
                  </a:r>
                  <a:r>
                    <a:rPr lang="en-US" sz="1200" baseline="30000" dirty="0"/>
                    <a:t>-</a:t>
                  </a:r>
                  <a:endParaRPr lang="en-US" sz="1200" dirty="0"/>
                </a:p>
              </p:txBody>
            </p:sp>
          </p:grpSp>
        </p:grp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09C86869-3B62-4CEE-9CC6-DC0B5DDEDBA6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2563567" y="1701637"/>
              <a:ext cx="872913" cy="856952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3E60572A-C6B0-4BE8-BED7-289803CF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76" y="4301409"/>
            <a:ext cx="3105808" cy="1143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72D812E-0CE1-41A4-B832-BE0D23DF4A02}"/>
              </a:ext>
            </a:extLst>
          </p:cNvPr>
          <p:cNvSpPr txBox="1"/>
          <p:nvPr/>
        </p:nvSpPr>
        <p:spPr>
          <a:xfrm>
            <a:off x="2087436" y="5483156"/>
            <a:ext cx="170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Woessner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2021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1D610-8A8F-49CF-8C97-DBD04212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71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7C65-7E86-4AA0-8DF5-A9DEB601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Analysis - Third Device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To further analyze these data the spectra for UCDI and CD were plotted in colormap form as a function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As with the first and second device, there was a splitting of the plasmon resonance into upper and lower polariton anticrossing modes caused by the interaction within the hBN layer</a:t>
                </a:r>
                <a:endParaRPr lang="en-US" dirty="0"/>
              </a:p>
              <a:p>
                <a:r>
                  <a:rPr lang="en-US" sz="2000" dirty="0"/>
                  <a:t>Peak positions of the plasmon resonance, indicated by red squares, were found using the same method as with the first device</a:t>
                </a:r>
              </a:p>
              <a:p>
                <a:r>
                  <a:rPr lang="en-US" sz="2000" dirty="0"/>
                  <a:t>Of particular interest is the strong behavior near the TO frequency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7895D3-D4B8-4358-A79B-A216594A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346998"/>
                <a:ext cx="5181600" cy="4829963"/>
              </a:xfrm>
              <a:blipFill>
                <a:blip r:embed="rId3"/>
                <a:stretch>
                  <a:fillRect l="-941" t="-1389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32896-41CF-426D-8423-A7A4BA09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124F-856B-4A54-99E1-3161A0FC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2341259-D03C-4919-8940-68BE178F6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" y="1346998"/>
            <a:ext cx="51435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40092-228A-48C7-B2D6-95418F1B0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662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1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FC2B-8512-4D3C-9B5D-EF0243C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- Third Device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21185" y="1346998"/>
                <a:ext cx="5693230" cy="4829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Panes (a)-(d) and (g) revealed the phonon-polaritons (on gold) were</a:t>
                </a:r>
                <a:r>
                  <a:rPr lang="en-US" sz="2400" b="0" i="0" u="none" strike="noStrike" baseline="0" dirty="0"/>
                  <a:t> down shifted </a:t>
                </a:r>
                <a:r>
                  <a:rPr lang="en-US" sz="2400" dirty="0"/>
                  <a:t>in both frequency and wave-vector as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sz="2400" dirty="0"/>
                  <a:t> increased</a:t>
                </a:r>
              </a:p>
              <a:p>
                <a:pPr lvl="1"/>
                <a:r>
                  <a:rPr lang="en-US" sz="2400" dirty="0"/>
                  <a:t>Similar to the first device</a:t>
                </a:r>
              </a:p>
              <a:p>
                <a:pPr lvl="1"/>
                <a:r>
                  <a:rPr lang="en-US" sz="2400" dirty="0"/>
                  <a:t>Dissimilar to the second device</a:t>
                </a:r>
              </a:p>
              <a:p>
                <a:r>
                  <a:rPr lang="en-US" sz="2400" dirty="0"/>
                  <a:t>Panes (e) and (f) show that, like the first and second device, the variation of the phonon-polariton signal strength is dominated by overlap of the absorptance spectrum with the restrahlen band </a:t>
                </a:r>
              </a:p>
              <a:p>
                <a:r>
                  <a:rPr lang="en-US" sz="2400" dirty="0"/>
                  <a:t>Pane (h) shows the relation between the tuning of the phonon-polariton over vacuum resonance and the plasmon resonance is more closely related than in Device 1</a:t>
                </a:r>
              </a:p>
              <a:p>
                <a:endParaRPr lang="en-US" dirty="0">
                  <a:highlight>
                    <a:srgbClr val="FFFF00"/>
                  </a:highlight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59B836D-02C2-4EB1-9725-7D29B2C9E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21185" y="1346998"/>
                <a:ext cx="5693230" cy="4829963"/>
              </a:xfrm>
              <a:blipFill>
                <a:blip r:embed="rId2"/>
                <a:stretch>
                  <a:fillRect l="-1286" t="-1515" r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723A53-E94F-4195-BC1C-5958789A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1E242-DFD5-433C-8496-EE45C05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209063D-B1E5-4842-BE48-A2AF5167AF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57350"/>
            <a:ext cx="6035040" cy="344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031A9-397D-4358-81C5-D58B8F48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662" y="167709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97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55D6-DB54-41E2-8211-B078B85C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9"/>
            <a:ext cx="10515600" cy="86085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D167-69DD-419B-B603-AD42037B4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138" y="1366179"/>
            <a:ext cx="5086061" cy="4542249"/>
          </a:xfrm>
        </p:spPr>
        <p:txBody>
          <a:bodyPr>
            <a:noAutofit/>
          </a:bodyPr>
          <a:lstStyle/>
          <a:p>
            <a:pPr algn="l"/>
            <a:r>
              <a:rPr lang="en-US" sz="1800" b="0" i="0" u="none" strike="noStrike" baseline="0" dirty="0"/>
              <a:t>Device One exhibited smooth Gaussian-like absorption spectra with well separated Rayleigh anomalies</a:t>
            </a:r>
          </a:p>
          <a:p>
            <a:pPr lvl="1"/>
            <a:r>
              <a:rPr lang="en-US" sz="1600" dirty="0"/>
              <a:t>The simplicity of the spectra made the interpretation of data clearer than some of the other device classes</a:t>
            </a:r>
          </a:p>
          <a:p>
            <a:pPr lvl="1"/>
            <a:r>
              <a:rPr lang="en-US" sz="1600" dirty="0"/>
              <a:t>The near-field data from this device provided a framework by which the other device classes could be evaluated</a:t>
            </a:r>
          </a:p>
          <a:p>
            <a:r>
              <a:rPr lang="en-US" sz="1800" dirty="0"/>
              <a:t>Device two exhibited highly asymmetric absorptance line shapes due to the overlap of the Rayleigh anomalies with the plasmonic absorptance bands</a:t>
            </a:r>
          </a:p>
          <a:p>
            <a:pPr algn="l"/>
            <a:r>
              <a:rPr lang="en-US" sz="1800" dirty="0"/>
              <a:t>Device three exhibited behavior similar that in the first device but</a:t>
            </a:r>
          </a:p>
          <a:p>
            <a:pPr lvl="1"/>
            <a:r>
              <a:rPr lang="en-US" sz="1600" dirty="0"/>
              <a:t>All devices exhibited zero transmission</a:t>
            </a:r>
          </a:p>
          <a:p>
            <a:pPr lvl="1"/>
            <a:r>
              <a:rPr lang="en-US" sz="1600" dirty="0"/>
              <a:t>Some devices exhibiting perfect absorptance peaks as expected for this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606B8-942D-479C-B21B-F3639A3336F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461634"/>
                <a:ext cx="5181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300" dirty="0"/>
                  <a:t>Slab polaritons were identified and categorized by mode number and supporting layer</a:t>
                </a:r>
              </a:p>
              <a:p>
                <a:r>
                  <a:rPr lang="en-US" sz="2300" dirty="0"/>
                  <a:t>The transverse magnetic slab phonon-polariton modes in hBN agree with those predicted by theory </a:t>
                </a:r>
              </a:p>
              <a:p>
                <a:r>
                  <a:rPr lang="en-US" sz="2300" dirty="0"/>
                  <a:t>Demonstrated both strong confinement in the hBN layer and slow group velocity</a:t>
                </a:r>
              </a:p>
              <a:p>
                <a:r>
                  <a:rPr lang="en-US" sz="2300" dirty="0"/>
                  <a:t>The presence of the plasmon-polaritons in the coupled device increases the contrast in the spatial electric field variation</a:t>
                </a:r>
              </a:p>
              <a:p>
                <a:r>
                  <a:rPr lang="en-US" sz="2300" dirty="0"/>
                  <a:t>The strength of the phonon-polariton signal varied with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sz="23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and that variation is dominated by the spectral overlap of the far-field absorptance spectrum with the restrahlen band </a:t>
                </a:r>
              </a:p>
              <a:p>
                <a:r>
                  <a:rPr lang="en-US" sz="2300" dirty="0"/>
                  <a:t>For device 1 and 3 the frequency/wavevector of the phonon-polariton could be tuned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dirty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sz="23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606B8-942D-479C-B21B-F3639A333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461634"/>
                <a:ext cx="5181600" cy="4351338"/>
              </a:xfrm>
              <a:blipFill>
                <a:blip r:embed="rId2"/>
                <a:stretch>
                  <a:fillRect l="-706" t="-2521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01A76-2988-4CA3-81F8-D1E15670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3F7C1-28CB-4774-80E4-550EF5A6FE63}"/>
              </a:ext>
            </a:extLst>
          </p:cNvPr>
          <p:cNvSpPr txBox="1"/>
          <p:nvPr/>
        </p:nvSpPr>
        <p:spPr>
          <a:xfrm>
            <a:off x="851946" y="975367"/>
            <a:ext cx="5181600" cy="369332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Far-Field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266F-D102-4742-9472-C28D7C1B33C8}"/>
              </a:ext>
            </a:extLst>
          </p:cNvPr>
          <p:cNvSpPr txBox="1"/>
          <p:nvPr/>
        </p:nvSpPr>
        <p:spPr>
          <a:xfrm>
            <a:off x="6241525" y="975367"/>
            <a:ext cx="518160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Near-Field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4BE6A-95D7-42C8-BC79-BA44B149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52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16A371-AC4C-42C7-AFDE-1C3D1C4B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2" y="1513240"/>
            <a:ext cx="715835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E5EA94-5D04-4FDD-B72A-D31DEA39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84" y="3742546"/>
            <a:ext cx="1174652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9FDE14-0D36-48F7-BFF9-CE8F0779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1" y="4898572"/>
            <a:ext cx="7158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7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FB28E5-0357-4B7C-A3A7-C25B5D9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cs typeface="Arial"/>
              </a:rPr>
              <a:t>Introduction</a:t>
            </a:r>
          </a:p>
          <a:p>
            <a:pPr lvl="1"/>
            <a:r>
              <a:rPr lang="en-US" dirty="0"/>
              <a:t>Motivation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Background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Methodology</a:t>
            </a:r>
            <a:endParaRPr lang="en-US" dirty="0">
              <a:cs typeface="Arial"/>
            </a:endParaRPr>
          </a:p>
          <a:p>
            <a:r>
              <a:rPr lang="en-US" dirty="0"/>
              <a:t>Combined Plasmon-Polariton Phonon-Polariton System 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Materials Considerations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Parallelization</a:t>
            </a:r>
            <a:endParaRPr lang="en-US" dirty="0">
              <a:cs typeface="Arial" panose="020B0604020202020204"/>
            </a:endParaRPr>
          </a:p>
          <a:p>
            <a:r>
              <a:rPr lang="en-US" dirty="0">
                <a:cs typeface="Arial" panose="020B0604020202020204"/>
              </a:rPr>
              <a:t>First Device Results</a:t>
            </a:r>
          </a:p>
          <a:p>
            <a:pPr lvl="1"/>
            <a:r>
              <a:rPr lang="en-US" dirty="0"/>
              <a:t>Far field analysis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Near field analysis</a:t>
            </a:r>
          </a:p>
          <a:p>
            <a:r>
              <a:rPr lang="en-US" dirty="0">
                <a:cs typeface="Arial" panose="020B0604020202020204"/>
              </a:rPr>
              <a:t>Second Device Comparison </a:t>
            </a:r>
          </a:p>
          <a:p>
            <a:r>
              <a:rPr lang="en-US" dirty="0">
                <a:cs typeface="Arial" panose="020B0604020202020204"/>
              </a:rPr>
              <a:t>Third Device Comparison </a:t>
            </a:r>
          </a:p>
          <a:p>
            <a:r>
              <a:rPr lang="en-US" dirty="0">
                <a:solidFill>
                  <a:srgbClr val="C00000"/>
                </a:solidFill>
                <a:cs typeface="Arial" panose="020B0604020202020204"/>
              </a:rPr>
              <a:t>Conclusions</a:t>
            </a:r>
          </a:p>
          <a:p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81B3DAB-4D33-46BD-B764-984EF066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2787"/>
            <a:ext cx="10515600" cy="116282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62D0D-464E-4852-B7FB-4DAF16E9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69773"/>
            <a:ext cx="726057" cy="365125"/>
          </a:xfrm>
        </p:spPr>
        <p:txBody>
          <a:bodyPr/>
          <a:lstStyle/>
          <a:p>
            <a:fld id="{C90DDEAE-F4BA-462B-A706-6093A6316B17}" type="slidenum">
              <a:rPr lang="en-US" smtClean="0"/>
              <a:t>53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B6B639-8238-44B3-B6FB-304213B1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3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0C1881D-ED6F-44BF-8277-A30230C4B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46" y="1888243"/>
            <a:ext cx="5486400" cy="30480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1CC7EFCB-C1FE-4C13-909B-584D8D5EA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2" t="12249"/>
          <a:stretch/>
        </p:blipFill>
        <p:spPr>
          <a:xfrm>
            <a:off x="8093749" y="1804622"/>
            <a:ext cx="2638532" cy="40119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7DA215-0F0F-431D-BB19-2563EEF1D641}"/>
              </a:ext>
            </a:extLst>
          </p:cNvPr>
          <p:cNvGrpSpPr/>
          <p:nvPr/>
        </p:nvGrpSpPr>
        <p:grpSpPr>
          <a:xfrm>
            <a:off x="7133166" y="2329078"/>
            <a:ext cx="4136760" cy="2199843"/>
            <a:chOff x="7114693" y="2309091"/>
            <a:chExt cx="4136760" cy="2199843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5CC80A45-A939-43E0-9ED5-978ED606B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33" r="5537" b="14241"/>
            <a:stretch/>
          </p:blipFill>
          <p:spPr>
            <a:xfrm>
              <a:off x="7114693" y="2349066"/>
              <a:ext cx="4136760" cy="215986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2B54BD-718B-4A3E-A3D5-3979F1C16FE8}"/>
                </a:ext>
              </a:extLst>
            </p:cNvPr>
            <p:cNvSpPr/>
            <p:nvPr/>
          </p:nvSpPr>
          <p:spPr>
            <a:xfrm>
              <a:off x="7287492" y="2309091"/>
              <a:ext cx="360218" cy="110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2DD40C-B4E1-4AC5-A246-27A6DA1476B8}"/>
                </a:ext>
              </a:extLst>
            </p:cNvPr>
            <p:cNvSpPr/>
            <p:nvPr/>
          </p:nvSpPr>
          <p:spPr>
            <a:xfrm>
              <a:off x="7805010" y="2364509"/>
              <a:ext cx="360219" cy="237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BA0B9B-C821-470A-B87A-392E6C2E47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66"/>
          <a:stretch/>
        </p:blipFill>
        <p:spPr>
          <a:xfrm>
            <a:off x="8290462" y="103651"/>
            <a:ext cx="3568391" cy="1675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BFA5A-CA77-4046-B31C-0B56AD0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0734-731C-46DE-8A14-BA6BD225A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The hBN layer on a nanopatterned square array of cross apertures in a gold layer exhibited smooth Gaussian-like absorption spectra with well separated Rayleigh anomalies</a:t>
            </a:r>
          </a:p>
          <a:p>
            <a:pPr algn="l"/>
            <a:r>
              <a:rPr lang="en-US" sz="2400" dirty="0"/>
              <a:t>The simplicity of the spectra made the interpretation of data clearer than some of the other device classes</a:t>
            </a:r>
          </a:p>
          <a:p>
            <a:pPr algn="l"/>
            <a:r>
              <a:rPr lang="en-US" sz="2400" dirty="0"/>
              <a:t>Consequentially the near-field data from this device provided a framework by which the other device classes could be evaluated</a:t>
            </a:r>
          </a:p>
          <a:p>
            <a:pPr algn="l"/>
            <a:endParaRPr lang="en-US" sz="2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1459-326A-4D16-ACFF-EFB0818E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7B5E-1AD8-430A-A9C1-C4D5B3AB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9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FA5A-CA77-4046-B31C-0B56AD0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0734-731C-46DE-8A14-BA6BD225A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hBN layer on a nanopatterned hexagonal array of circular apertures in a silver layer exhibited highly asymmetric absorptance line shapes due to the overlap of the Rayleigh anomalies with the plasmonic absorptance bands.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1459-326A-4D16-ACFF-EFB0818E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7B5E-1AD8-430A-A9C1-C4D5B3AB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36332B-504B-4E87-880C-43BF5C2D5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"/>
          <a:stretch/>
        </p:blipFill>
        <p:spPr>
          <a:xfrm>
            <a:off x="8557776" y="136882"/>
            <a:ext cx="3291840" cy="16887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223F5E-757B-45F9-8543-5AC2745B918B}"/>
              </a:ext>
            </a:extLst>
          </p:cNvPr>
          <p:cNvGrpSpPr/>
          <p:nvPr/>
        </p:nvGrpSpPr>
        <p:grpSpPr>
          <a:xfrm>
            <a:off x="7484490" y="2000250"/>
            <a:ext cx="4269359" cy="2432051"/>
            <a:chOff x="7262820" y="3271838"/>
            <a:chExt cx="3143250" cy="1760538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6952D61F-5666-4DE9-B953-49A7ABAD0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24" b="12058"/>
            <a:stretch/>
          </p:blipFill>
          <p:spPr>
            <a:xfrm>
              <a:off x="7262820" y="3371850"/>
              <a:ext cx="3143250" cy="16605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C4AF40-9D13-4740-A6A5-5DA4970A89BA}"/>
                </a:ext>
              </a:extLst>
            </p:cNvPr>
            <p:cNvSpPr/>
            <p:nvPr/>
          </p:nvSpPr>
          <p:spPr>
            <a:xfrm>
              <a:off x="7291388" y="3271838"/>
              <a:ext cx="352425" cy="195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F7A68-28A7-4E30-8F8E-10F90EA94BF7}"/>
                </a:ext>
              </a:extLst>
            </p:cNvPr>
            <p:cNvSpPr/>
            <p:nvPr/>
          </p:nvSpPr>
          <p:spPr>
            <a:xfrm>
              <a:off x="7734303" y="3395286"/>
              <a:ext cx="352425" cy="195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60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ED79947C-E9E5-40A6-B1A0-DDFFEEC88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/>
        </p:blipFill>
        <p:spPr>
          <a:xfrm>
            <a:off x="8207468" y="1634939"/>
            <a:ext cx="3143250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BFA5A-CA77-4046-B31C-0B56AD0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0734-731C-46DE-8A14-BA6BD225A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hBN layer on a nanopatterned square array of gold crosses separated from a ground plane by a dielectric spacer exhibited behavior similar that in the first device but</a:t>
            </a:r>
          </a:p>
          <a:p>
            <a:pPr lvl="1"/>
            <a:r>
              <a:rPr lang="en-US" sz="2000" dirty="0"/>
              <a:t>All devices exhibited zero transmission</a:t>
            </a:r>
          </a:p>
          <a:p>
            <a:pPr lvl="1"/>
            <a:r>
              <a:rPr lang="en-US" sz="2000" dirty="0"/>
              <a:t>Some devices exhibiting perfect absorptance peaks as expected for this geometry.</a:t>
            </a:r>
          </a:p>
          <a:p>
            <a:endParaRPr lang="en-US" sz="2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1459-326A-4D16-ACFF-EFB0818E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7B5E-1AD8-430A-A9C1-C4D5B3AB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FCF9F8-F298-4EC0-89BF-1286B47F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84" y="82569"/>
            <a:ext cx="402741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5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01B8F1-8EA1-42AF-AFA6-8D9A80B21B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862115" y="498188"/>
            <a:ext cx="4128655" cy="471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BFA5A-CA77-4046-B31C-0B56AD0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0734-731C-46DE-8A14-BA6BD225A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67400" cy="435133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Investigating the near-field enabled slab polaritons to be identified and categorized by mode number and supporting layer</a:t>
            </a:r>
          </a:p>
          <a:p>
            <a:r>
              <a:rPr lang="en-US" sz="2200" dirty="0"/>
              <a:t>The transverse magnetic slab phonon-polariton modes in hBN agree with those predicted by theory </a:t>
            </a:r>
          </a:p>
          <a:p>
            <a:r>
              <a:rPr lang="en-US" sz="2200" dirty="0"/>
              <a:t>These demonstrated both strong confinement to the hBN layer and slow group velocity.</a:t>
            </a:r>
          </a:p>
          <a:p>
            <a:r>
              <a:rPr lang="en-US" sz="2200" dirty="0"/>
              <a:t>It was shown that the presence of the plasmon –polaritons in the coupled device increases the contrast in the spatial electric field variation</a:t>
            </a:r>
          </a:p>
          <a:p>
            <a:pPr lvl="1"/>
            <a:r>
              <a:rPr lang="en-US" sz="2000" dirty="0"/>
              <a:t>indicating that the plasmon plays a key role in both coupling energy into the hBN phonon-polaritons and in launching phonon-polaritons into different directions within the hBN layer.</a:t>
            </a:r>
          </a:p>
          <a:p>
            <a:endParaRPr lang="en-US" sz="2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1459-326A-4D16-ACFF-EFB0818E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7B5E-1AD8-430A-A9C1-C4D5B3AB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ABD139-304A-4AD9-AC24-517D092471BF}"/>
              </a:ext>
            </a:extLst>
          </p:cNvPr>
          <p:cNvGrpSpPr/>
          <p:nvPr/>
        </p:nvGrpSpPr>
        <p:grpSpPr>
          <a:xfrm>
            <a:off x="6705599" y="2172494"/>
            <a:ext cx="4572000" cy="1828800"/>
            <a:chOff x="1191482" y="4241796"/>
            <a:chExt cx="4572000" cy="1828800"/>
          </a:xfrm>
        </p:grpSpPr>
        <p:pic>
          <p:nvPicPr>
            <p:cNvPr id="16" name="Picture 15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78954577-BEF2-462A-AFD8-C4B37B991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482" y="4241796"/>
              <a:ext cx="4572000" cy="18288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D59A0645-297E-437F-9FA9-AA74BD86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547" y="4771073"/>
              <a:ext cx="276748" cy="227647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B0477C-2D36-4E38-AA1A-546270DF94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 t="33986" r="8837" b="35866"/>
          <a:stretch/>
        </p:blipFill>
        <p:spPr>
          <a:xfrm>
            <a:off x="6575285" y="718110"/>
            <a:ext cx="5445217" cy="44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4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0734-731C-46DE-8A14-BA6BD225A1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67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For all devices, </a:t>
                </a:r>
                <a:r>
                  <a:rPr lang="en-US" dirty="0"/>
                  <a:t>the strength of the phonon-polariton signal varied with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that variation is dominated by the spectral overlap of the far-field absorptance spectrum with the restrahlen band</a:t>
                </a:r>
                <a:r>
                  <a:rPr lang="en-US" sz="2200" dirty="0"/>
                  <a:t> </a:t>
                </a:r>
              </a:p>
              <a:p>
                <a:r>
                  <a:rPr lang="en-US" sz="2200" dirty="0"/>
                  <a:t>For device 1 and 2 </a:t>
                </a:r>
                <a:r>
                  <a:rPr lang="en-US" dirty="0"/>
                  <a:t>the frequency/wavevector of the phonon-polariton could be tuned by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0734-731C-46DE-8A14-BA6BD225A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67400" cy="4351338"/>
              </a:xfrm>
              <a:blipFill>
                <a:blip r:embed="rId5"/>
                <a:stretch>
                  <a:fillRect l="-1142" t="-1541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47A4168-9479-48EC-86E7-242CBB4741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 t="47222" r="523" b="9417"/>
          <a:stretch/>
        </p:blipFill>
        <p:spPr>
          <a:xfrm>
            <a:off x="6676523" y="261705"/>
            <a:ext cx="4147419" cy="2005206"/>
          </a:xfrm>
          <a:prstGeom prst="rect">
            <a:avLst/>
          </a:prstGeom>
        </p:spPr>
      </p:pic>
      <p:pic>
        <p:nvPicPr>
          <p:cNvPr id="37" name="Picture 3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288630A-D5C0-4588-92C7-92C84AB846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3" t="47486" r="1164" b="8585"/>
          <a:stretch/>
        </p:blipFill>
        <p:spPr>
          <a:xfrm>
            <a:off x="6621784" y="4076403"/>
            <a:ext cx="4202158" cy="200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BFA5A-CA77-4046-B31C-0B56AD01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71459-326A-4D16-ACFF-EFB0818E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7B5E-1AD8-430A-A9C1-C4D5B3AB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BCB305-EBA8-4938-BFD0-771284E136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59"/>
          <a:stretch/>
        </p:blipFill>
        <p:spPr>
          <a:xfrm>
            <a:off x="10713166" y="2607508"/>
            <a:ext cx="1371600" cy="7036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294FDA-AECF-471D-8EB5-C5ADFAAE7F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3166" y="4344574"/>
            <a:ext cx="1371600" cy="622826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66ABE3E5-56E4-4E44-B045-BFC9ED45F4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0875" y="835722"/>
            <a:ext cx="1371600" cy="70294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5538C-5B53-4229-AA57-2384E686E3F6}"/>
              </a:ext>
            </a:extLst>
          </p:cNvPr>
          <p:cNvGrpSpPr/>
          <p:nvPr/>
        </p:nvGrpSpPr>
        <p:grpSpPr>
          <a:xfrm>
            <a:off x="6621784" y="261705"/>
            <a:ext cx="4397198" cy="5540869"/>
            <a:chOff x="6621784" y="261705"/>
            <a:chExt cx="4397198" cy="55408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33A0C5-C0C3-4692-843B-6182E1C20660}"/>
                </a:ext>
              </a:extLst>
            </p:cNvPr>
            <p:cNvGrpSpPr/>
            <p:nvPr/>
          </p:nvGrpSpPr>
          <p:grpSpPr>
            <a:xfrm>
              <a:off x="6621784" y="261705"/>
              <a:ext cx="4397198" cy="5540869"/>
              <a:chOff x="6621784" y="608385"/>
              <a:chExt cx="4397198" cy="5540869"/>
            </a:xfrm>
          </p:grpSpPr>
          <p:pic>
            <p:nvPicPr>
              <p:cNvPr id="34" name="Picture 33" descr="Graphical user interface, chart&#10;&#10;Description automatically generated">
                <a:extLst>
                  <a:ext uri="{FF2B5EF4-FFF2-40B4-BE49-F238E27FC236}">
                    <a16:creationId xmlns:a16="http://schemas.microsoft.com/office/drawing/2014/main" id="{50F1E053-76A0-4732-981C-0F763F4870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50" t="84351" r="-1728" b="8423"/>
              <a:stretch/>
            </p:blipFill>
            <p:spPr>
              <a:xfrm>
                <a:off x="6899563" y="5815109"/>
                <a:ext cx="4119419" cy="334145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DF384D-7CA1-40E7-AFFF-B13453A6D3D0}"/>
                  </a:ext>
                </a:extLst>
              </p:cNvPr>
              <p:cNvGrpSpPr/>
              <p:nvPr/>
            </p:nvGrpSpPr>
            <p:grpSpPr>
              <a:xfrm>
                <a:off x="6621784" y="608385"/>
                <a:ext cx="4314071" cy="5248395"/>
                <a:chOff x="6621784" y="608385"/>
                <a:chExt cx="4314071" cy="5248395"/>
              </a:xfrm>
            </p:grpSpPr>
            <p:pic>
              <p:nvPicPr>
                <p:cNvPr id="21" name="Picture 20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1F501E62-6166-45AD-B45D-07352B9BD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573" t="9024" r="-706" b="51924"/>
                <a:stretch/>
              </p:blipFill>
              <p:spPr>
                <a:xfrm>
                  <a:off x="6719509" y="4074178"/>
                  <a:ext cx="4216346" cy="1782602"/>
                </a:xfrm>
                <a:prstGeom prst="rect">
                  <a:avLst/>
                </a:prstGeom>
              </p:spPr>
            </p:pic>
            <p:pic>
              <p:nvPicPr>
                <p:cNvPr id="18" name="Picture 17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D68E6415-7B3B-4323-90AE-0D2449DA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99" t="9692" r="1" b="51847"/>
                <a:stretch/>
              </p:blipFill>
              <p:spPr>
                <a:xfrm>
                  <a:off x="6644931" y="2409033"/>
                  <a:ext cx="4239680" cy="1782602"/>
                </a:xfrm>
                <a:prstGeom prst="rect">
                  <a:avLst/>
                </a:prstGeom>
              </p:spPr>
            </p:pic>
            <p:pic>
              <p:nvPicPr>
                <p:cNvPr id="23" name="Picture 22" descr="Graphical user interface, chart&#10;&#10;Description automatically generated">
                  <a:extLst>
                    <a:ext uri="{FF2B5EF4-FFF2-40B4-BE49-F238E27FC236}">
                      <a16:creationId xmlns:a16="http://schemas.microsoft.com/office/drawing/2014/main" id="{013B7FD8-1F0B-439D-B7D4-4AA80BE05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84" t="8378" r="1338" b="51785"/>
                <a:stretch/>
              </p:blipFill>
              <p:spPr>
                <a:xfrm>
                  <a:off x="6621784" y="608385"/>
                  <a:ext cx="4147419" cy="1842269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AF57-C7E1-44A5-8AB9-B2832CAFFEB7}"/>
                </a:ext>
              </a:extLst>
            </p:cNvPr>
            <p:cNvSpPr/>
            <p:nvPr/>
          </p:nvSpPr>
          <p:spPr>
            <a:xfrm>
              <a:off x="6802638" y="3672849"/>
              <a:ext cx="272418" cy="2414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41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F65E-28BB-4349-A1F8-6C10D02CF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Designed an accelerated FDTD simulation</a:t>
            </a:r>
          </a:p>
          <a:p>
            <a:pPr lvl="1"/>
            <a:r>
              <a:rPr lang="en-US" sz="2000" dirty="0"/>
              <a:t>Reduce simulation time from </a:t>
            </a:r>
            <a:r>
              <a:rPr lang="en-US" sz="2000" b="1" dirty="0">
                <a:solidFill>
                  <a:srgbClr val="C00000"/>
                </a:solidFill>
              </a:rPr>
              <a:t>~ 2 weeks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~12 hours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pic>
        <p:nvPicPr>
          <p:cNvPr id="7" name="Content Placeholder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87A05FD3-FF5E-419E-93A6-42A62CA4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203"/>
            <a:ext cx="5181600" cy="247560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11ED5-15A0-43FA-A482-68413BF6425E}"/>
              </a:ext>
            </a:extLst>
          </p:cNvPr>
          <p:cNvSpPr txBox="1"/>
          <p:nvPr/>
        </p:nvSpPr>
        <p:spPr>
          <a:xfrm>
            <a:off x="6584911" y="4142137"/>
            <a:ext cx="306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Nvidia</a:t>
            </a:r>
            <a:r>
              <a:rPr lang="en-US" sz="1600" dirty="0"/>
              <a:t>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495B-B772-4470-9A4C-A6BA0A0999E5}"/>
              </a:ext>
            </a:extLst>
          </p:cNvPr>
          <p:cNvSpPr txBox="1"/>
          <p:nvPr/>
        </p:nvSpPr>
        <p:spPr>
          <a:xfrm>
            <a:off x="838199" y="1265382"/>
            <a:ext cx="5181600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Technical Accomplishments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8E248-C5C8-402F-8907-DC9FC18F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804F-99E2-4CB7-B8FC-0447543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Hyperbolicity in hBN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38AFB1-2CF0-4532-9B31-DB66E808B0C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312155"/>
                <a:ext cx="5181600" cy="4864806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 unique aspect of hBN is it’s natural hyperbolicity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This refers to media with a dielectric tensor containing principal components of opposite signs within the restrahlen bands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hBN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algn="l"/>
                <a:r>
                  <a:rPr lang="en-US" sz="2400" dirty="0"/>
                  <a:t>Within these bands light propagation is forbidden in the bulk material</a:t>
                </a:r>
              </a:p>
              <a:p>
                <a:pPr algn="l"/>
                <a:r>
                  <a:rPr lang="en-US" sz="2400" dirty="0"/>
                  <a:t>This gives rise to sub-diffraction photonic confinement through “slow light” surface phonon-polaritons</a:t>
                </a:r>
              </a:p>
              <a:p>
                <a:pPr algn="l"/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38AFB1-2CF0-4532-9B31-DB66E808B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312155"/>
                <a:ext cx="5181600" cy="4864806"/>
              </a:xfrm>
              <a:blipFill>
                <a:blip r:embed="rId2"/>
                <a:stretch>
                  <a:fillRect l="-1294" t="-1504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A58CE-BFF9-4495-88E9-0CF6200F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 dirty="0"/>
              <a:t>Jim Heneghan •  Dissertation Defense • 11/03/2021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EB5710-7D78-4B9F-A57F-5A4EE98E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4" y="1312155"/>
            <a:ext cx="41910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55F08-1F71-4C46-9834-EAF9C1AC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84" y="4384824"/>
            <a:ext cx="2876841" cy="13716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D02DED-3BA4-4526-8C2C-8F45C5FDF059}"/>
              </a:ext>
            </a:extLst>
          </p:cNvPr>
          <p:cNvSpPr txBox="1"/>
          <p:nvPr/>
        </p:nvSpPr>
        <p:spPr>
          <a:xfrm>
            <a:off x="1437584" y="5812625"/>
            <a:ext cx="2876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</a:t>
            </a:r>
            <a:r>
              <a:rPr lang="en-US" sz="1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Bylinkin</a:t>
            </a:r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2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2021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BA168-E54E-4FC6-A521-AB6CEC1D030C}"/>
              </a:ext>
            </a:extLst>
          </p:cNvPr>
          <p:cNvSpPr txBox="1"/>
          <p:nvPr/>
        </p:nvSpPr>
        <p:spPr>
          <a:xfrm>
            <a:off x="838199" y="3826755"/>
            <a:ext cx="432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Derived real parts of the permittivity tensor components of hBN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82A59-8350-4C4D-AD1D-D05EC698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2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F65E-28BB-4349-A1F8-6C10D02CF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Designed an accelerated FDTD simulation</a:t>
            </a:r>
          </a:p>
          <a:p>
            <a:pPr lvl="1"/>
            <a:r>
              <a:rPr lang="en-US" sz="2000" dirty="0"/>
              <a:t>Reduce simulation time from </a:t>
            </a:r>
            <a:r>
              <a:rPr lang="en-US" sz="2000" b="1" dirty="0">
                <a:solidFill>
                  <a:srgbClr val="C00000"/>
                </a:solidFill>
              </a:rPr>
              <a:t>~ 2 weeks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~12 hours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Implemented far field and near field sensors </a:t>
            </a:r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495B-B772-4470-9A4C-A6BA0A0999E5}"/>
              </a:ext>
            </a:extLst>
          </p:cNvPr>
          <p:cNvSpPr txBox="1"/>
          <p:nvPr/>
        </p:nvSpPr>
        <p:spPr>
          <a:xfrm>
            <a:off x="838199" y="1265382"/>
            <a:ext cx="5181600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Technical Accomplishments</a:t>
            </a:r>
          </a:p>
        </p:txBody>
      </p: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1C898BD6-D4BD-4DF7-83E3-10DF173947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07" y="475748"/>
            <a:ext cx="314325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7F95B-A56D-4C5C-ACCC-6FF58A72A933}"/>
              </a:ext>
            </a:extLst>
          </p:cNvPr>
          <p:cNvSpPr txBox="1"/>
          <p:nvPr/>
        </p:nvSpPr>
        <p:spPr>
          <a:xfrm>
            <a:off x="5964339" y="4646016"/>
            <a:ext cx="2927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Near field sensor 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96E9A-496A-46D5-A2CE-4687FC52CD2C}"/>
              </a:ext>
            </a:extLst>
          </p:cNvPr>
          <p:cNvSpPr txBox="1"/>
          <p:nvPr/>
        </p:nvSpPr>
        <p:spPr>
          <a:xfrm>
            <a:off x="8925625" y="5533093"/>
            <a:ext cx="35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Far field sensor output</a:t>
            </a:r>
          </a:p>
        </p:txBody>
      </p:sp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5C3D33D5-CB45-4597-9D85-529E72F909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3" y="2005616"/>
            <a:ext cx="2743200" cy="2743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6D44D-64EA-417C-91E7-27B0D18D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4149D199-6F84-4552-A99A-C74FA48DE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71" y="1945795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F65E-28BB-4349-A1F8-6C10D02CF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Designed an accelerated FDTD simulation</a:t>
            </a:r>
          </a:p>
          <a:p>
            <a:pPr lvl="1"/>
            <a:r>
              <a:rPr lang="en-US" sz="2000" dirty="0"/>
              <a:t>Reduce simulation time from </a:t>
            </a:r>
            <a:r>
              <a:rPr lang="en-US" sz="2000" b="1" dirty="0">
                <a:solidFill>
                  <a:srgbClr val="C00000"/>
                </a:solidFill>
              </a:rPr>
              <a:t>~ 2 weeks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~12 hours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Implemented far field and near field sensors</a:t>
            </a:r>
          </a:p>
          <a:p>
            <a:pPr lvl="1"/>
            <a:r>
              <a:rPr lang="en-US" sz="2000" dirty="0"/>
              <a:t>Adapted frequency-domain models for use in a time-domain method for:</a:t>
            </a:r>
          </a:p>
          <a:p>
            <a:pPr lvl="2"/>
            <a:r>
              <a:rPr lang="en-US" sz="1800" dirty="0"/>
              <a:t>Anisotropic hBN</a:t>
            </a:r>
          </a:p>
          <a:p>
            <a:pPr lvl="2"/>
            <a:r>
              <a:rPr lang="en-US" sz="1800" dirty="0"/>
              <a:t>Au film</a:t>
            </a:r>
            <a:r>
              <a:rPr lang="en-US" sz="2000" dirty="0"/>
              <a:t> </a:t>
            </a:r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495B-B772-4470-9A4C-A6BA0A0999E5}"/>
              </a:ext>
            </a:extLst>
          </p:cNvPr>
          <p:cNvSpPr txBox="1"/>
          <p:nvPr/>
        </p:nvSpPr>
        <p:spPr>
          <a:xfrm>
            <a:off x="838199" y="1265382"/>
            <a:ext cx="5181600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Technical Accomplishments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698E8C-5900-4E9C-9DE8-83010B00A5EB}"/>
              </a:ext>
            </a:extLst>
          </p:cNvPr>
          <p:cNvGrpSpPr/>
          <p:nvPr/>
        </p:nvGrpSpPr>
        <p:grpSpPr>
          <a:xfrm>
            <a:off x="8975435" y="1026270"/>
            <a:ext cx="3024051" cy="5029200"/>
            <a:chOff x="1652451" y="1688511"/>
            <a:chExt cx="3024051" cy="5029200"/>
          </a:xfrm>
        </p:grpSpPr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999D83ED-CB57-437A-BF1C-639ECA7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451" y="1688511"/>
              <a:ext cx="3017520" cy="50292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9094AD-A050-4790-80F5-AA4778EA50C5}"/>
                </a:ext>
              </a:extLst>
            </p:cNvPr>
            <p:cNvSpPr/>
            <p:nvPr/>
          </p:nvSpPr>
          <p:spPr>
            <a:xfrm>
              <a:off x="2090057" y="1985554"/>
              <a:ext cx="2447109" cy="128886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9D0288-464B-4F26-88E7-51B797022AA1}"/>
                </a:ext>
              </a:extLst>
            </p:cNvPr>
            <p:cNvSpPr txBox="1"/>
            <p:nvPr/>
          </p:nvSpPr>
          <p:spPr>
            <a:xfrm>
              <a:off x="4094117" y="3650201"/>
              <a:ext cx="505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9C0B6D-7625-4554-904E-156FBFF291CF}"/>
                </a:ext>
              </a:extLst>
            </p:cNvPr>
            <p:cNvSpPr txBox="1"/>
            <p:nvPr/>
          </p:nvSpPr>
          <p:spPr>
            <a:xfrm>
              <a:off x="4094117" y="1985554"/>
              <a:ext cx="505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8E65F0-4F0C-4F53-A7C1-D966041F7386}"/>
                </a:ext>
              </a:extLst>
            </p:cNvPr>
            <p:cNvSpPr txBox="1"/>
            <p:nvPr/>
          </p:nvSpPr>
          <p:spPr>
            <a:xfrm>
              <a:off x="4133305" y="5103223"/>
              <a:ext cx="543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2C0C-7053-48EA-802B-537605CD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F65E-28BB-4349-A1F8-6C10D02CF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Designed an accelerated FDTD simulation</a:t>
            </a:r>
          </a:p>
          <a:p>
            <a:pPr lvl="1"/>
            <a:r>
              <a:rPr lang="en-US" sz="2000" dirty="0"/>
              <a:t>Reduce simulation time from </a:t>
            </a:r>
            <a:r>
              <a:rPr lang="en-US" sz="2000" b="1" dirty="0">
                <a:solidFill>
                  <a:srgbClr val="C00000"/>
                </a:solidFill>
              </a:rPr>
              <a:t>~ 2 weeks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~12 hours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Implemented far field and near field sensors</a:t>
            </a:r>
          </a:p>
          <a:p>
            <a:pPr lvl="1"/>
            <a:r>
              <a:rPr lang="en-US" sz="2000" dirty="0"/>
              <a:t>Adapted frequency-domain models for use in a time-domain method for:</a:t>
            </a:r>
          </a:p>
          <a:p>
            <a:pPr lvl="2"/>
            <a:r>
              <a:rPr lang="en-US" sz="1800" dirty="0"/>
              <a:t>Anisotropic hBN</a:t>
            </a:r>
          </a:p>
          <a:p>
            <a:pPr lvl="2"/>
            <a:r>
              <a:rPr lang="en-US" sz="1800" dirty="0"/>
              <a:t>Au film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Designed Linux tools to alter the FDTD code to enable efficient “parameter sweeps”</a:t>
            </a:r>
          </a:p>
          <a:p>
            <a:pPr lvl="1"/>
            <a:endParaRPr lang="en-US" sz="22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8495B-B772-4470-9A4C-A6BA0A0999E5}"/>
              </a:ext>
            </a:extLst>
          </p:cNvPr>
          <p:cNvSpPr txBox="1"/>
          <p:nvPr/>
        </p:nvSpPr>
        <p:spPr>
          <a:xfrm>
            <a:off x="838199" y="1265382"/>
            <a:ext cx="5181600" cy="46166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Technical Accomplishments</a:t>
            </a:r>
          </a:p>
        </p:txBody>
      </p:sp>
      <p:pic>
        <p:nvPicPr>
          <p:cNvPr id="44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1CB1955-4713-4828-911A-46947478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42" y="1572595"/>
            <a:ext cx="4972957" cy="43513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F08F6-52C0-4BDB-863D-6B372B39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0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5F3C78B-8633-40FB-BE23-0A78CEE53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Investigated excitations in a hBN/nanopatterned Au device</a:t>
            </a:r>
          </a:p>
          <a:p>
            <a:pPr lvl="1"/>
            <a:r>
              <a:rPr lang="en-US" sz="2200" dirty="0"/>
              <a:t>Using far-field analysis</a:t>
            </a:r>
          </a:p>
          <a:p>
            <a:pPr lvl="2"/>
            <a:r>
              <a:rPr lang="en-US" sz="2000" dirty="0"/>
              <a:t>Provided evidence of slab phonon-polaritons in hBN</a:t>
            </a:r>
          </a:p>
          <a:p>
            <a:pPr lvl="2"/>
            <a:r>
              <a:rPr lang="en-US" sz="2000" dirty="0"/>
              <a:t>Detailed the coupling process between plasmon-polaritons in a Au film structure and the plasmon-polaritons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8202F-556C-4F0C-8482-BF95CE8FDB9A}"/>
              </a:ext>
            </a:extLst>
          </p:cNvPr>
          <p:cNvSpPr txBox="1"/>
          <p:nvPr/>
        </p:nvSpPr>
        <p:spPr>
          <a:xfrm>
            <a:off x="6172198" y="1265382"/>
            <a:ext cx="5181600" cy="461665"/>
          </a:xfrm>
          <a:prstGeom prst="rect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Scientific Accomplishments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2EDFDBF6-48F2-4040-91AD-73D01BD2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6" y="1444255"/>
            <a:ext cx="51435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63A3B-2F60-420E-8B54-8693F4BA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7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5F3C78B-8633-40FB-BE23-0A78CEE53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Investigated excitations in a hBN/nanopatterned Au device</a:t>
            </a:r>
          </a:p>
          <a:p>
            <a:pPr lvl="1"/>
            <a:r>
              <a:rPr lang="en-US" sz="2200" dirty="0"/>
              <a:t>Using near field analysis to compare similar devices</a:t>
            </a:r>
          </a:p>
          <a:p>
            <a:pPr lvl="2"/>
            <a:r>
              <a:rPr lang="en-US" sz="2000" dirty="0"/>
              <a:t>Slab phonon-polaritons were identified in the device studied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8202F-556C-4F0C-8482-BF95CE8FDB9A}"/>
              </a:ext>
            </a:extLst>
          </p:cNvPr>
          <p:cNvSpPr txBox="1"/>
          <p:nvPr/>
        </p:nvSpPr>
        <p:spPr>
          <a:xfrm>
            <a:off x="6172198" y="1265382"/>
            <a:ext cx="5181600" cy="461665"/>
          </a:xfrm>
          <a:prstGeom prst="rect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Scientific Accomplishments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0FC93F-C4DC-4364-8D2F-5850ADDAE7DF}"/>
              </a:ext>
            </a:extLst>
          </p:cNvPr>
          <p:cNvGrpSpPr/>
          <p:nvPr/>
        </p:nvGrpSpPr>
        <p:grpSpPr>
          <a:xfrm>
            <a:off x="914391" y="2514600"/>
            <a:ext cx="4572000" cy="1828800"/>
            <a:chOff x="1191482" y="4241796"/>
            <a:chExt cx="4572000" cy="1828800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48A4523-761A-47F4-A73F-1ED49A14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482" y="4241796"/>
              <a:ext cx="4572000" cy="18288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20E62F97-A9EC-4460-B55B-58308C8A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0547" y="4771073"/>
              <a:ext cx="276748" cy="22764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8C36C-FDF1-4112-BFC7-249D35B1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4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97E-EA86-478A-9217-6070C53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A513D-12EE-4497-9399-55048FB2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5F3C78B-8633-40FB-BE23-0A78CEE53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Investigated excitations in a hBN/nanopatterned Au device</a:t>
            </a:r>
          </a:p>
          <a:p>
            <a:pPr lvl="1"/>
            <a:r>
              <a:rPr lang="en-US" sz="2200" dirty="0"/>
              <a:t>Using near field analysis to compare similar devices</a:t>
            </a:r>
          </a:p>
          <a:p>
            <a:pPr lvl="2"/>
            <a:r>
              <a:rPr lang="en-US" sz="2000" dirty="0"/>
              <a:t>Demonstrated the key role plasmon-polaritons play in</a:t>
            </a:r>
          </a:p>
          <a:p>
            <a:pPr lvl="3"/>
            <a:r>
              <a:rPr lang="en-US" sz="1800" dirty="0"/>
              <a:t>Providing contrast in the spatial electric field</a:t>
            </a:r>
          </a:p>
          <a:p>
            <a:pPr lvl="3"/>
            <a:r>
              <a:rPr lang="en-US" sz="1800" dirty="0"/>
              <a:t>Launching phonon-polaritons into different directions within hBN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8202F-556C-4F0C-8482-BF95CE8FDB9A}"/>
              </a:ext>
            </a:extLst>
          </p:cNvPr>
          <p:cNvSpPr txBox="1"/>
          <p:nvPr/>
        </p:nvSpPr>
        <p:spPr>
          <a:xfrm>
            <a:off x="6172198" y="1265382"/>
            <a:ext cx="5181600" cy="461665"/>
          </a:xfrm>
          <a:prstGeom prst="rect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</a:rPr>
              <a:t>Scientific Accomplishments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1AF6CC-3C82-44F0-B853-455A7BE53678}"/>
              </a:ext>
            </a:extLst>
          </p:cNvPr>
          <p:cNvGrpSpPr/>
          <p:nvPr/>
        </p:nvGrpSpPr>
        <p:grpSpPr>
          <a:xfrm>
            <a:off x="261719" y="1496214"/>
            <a:ext cx="5834280" cy="4081537"/>
            <a:chOff x="2025071" y="1571802"/>
            <a:chExt cx="5834280" cy="4081537"/>
          </a:xfrm>
        </p:grpSpPr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16360EE-FD3D-4995-83D0-5F15ED3CE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90" t="34564" r="9280" b="36659"/>
            <a:stretch/>
          </p:blipFill>
          <p:spPr>
            <a:xfrm>
              <a:off x="2583871" y="1587828"/>
              <a:ext cx="5275480" cy="4065511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BFB043D-32BD-4C85-A77C-CDDC2DFEA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7" t="34368" r="87546" b="36855"/>
            <a:stretch/>
          </p:blipFill>
          <p:spPr>
            <a:xfrm>
              <a:off x="2025071" y="1571802"/>
              <a:ext cx="828966" cy="406551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93E6-DDB1-45F5-A0B3-CCD9F5FE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55D6-DB54-41E2-8211-B078B85C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D167-69DD-419B-B603-AD42037B4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Designed an accelerated FDTD simulation</a:t>
            </a:r>
          </a:p>
          <a:p>
            <a:pPr lvl="1"/>
            <a:r>
              <a:rPr lang="en-US" sz="2200" dirty="0"/>
              <a:t>Reduce simulation time from </a:t>
            </a:r>
            <a:r>
              <a:rPr lang="en-US" sz="2200" b="1" dirty="0">
                <a:solidFill>
                  <a:srgbClr val="C00000"/>
                </a:solidFill>
              </a:rPr>
              <a:t>~ 2 weeks</a:t>
            </a:r>
            <a:r>
              <a:rPr lang="en-US" sz="2200" dirty="0"/>
              <a:t> to </a:t>
            </a:r>
            <a:r>
              <a:rPr lang="en-US" sz="2200" b="1" dirty="0">
                <a:solidFill>
                  <a:srgbClr val="C00000"/>
                </a:solidFill>
              </a:rPr>
              <a:t>~12 hours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Implemented far field and near field sensors </a:t>
            </a:r>
          </a:p>
          <a:p>
            <a:pPr lvl="1"/>
            <a:r>
              <a:rPr lang="en-US" sz="2200" dirty="0"/>
              <a:t>Adapted frequency-domain models for use in a time-domain method for:</a:t>
            </a:r>
          </a:p>
          <a:p>
            <a:pPr lvl="2"/>
            <a:r>
              <a:rPr lang="en-US" sz="2000" dirty="0"/>
              <a:t>Anisotropic hBN</a:t>
            </a:r>
          </a:p>
          <a:p>
            <a:pPr lvl="2"/>
            <a:r>
              <a:rPr lang="en-US" sz="2000" dirty="0"/>
              <a:t>Au film</a:t>
            </a:r>
          </a:p>
          <a:p>
            <a:pPr lvl="1"/>
            <a:r>
              <a:rPr lang="en-US" sz="2200" dirty="0"/>
              <a:t>Designed Linux tools to alter the FDTD code to enable efficient “parameter sweeps”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606B8-942D-479C-B21B-F3639A3336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Investigated excitations in a hBN/nanopatterned Au device</a:t>
            </a:r>
          </a:p>
          <a:p>
            <a:pPr lvl="1"/>
            <a:r>
              <a:rPr lang="en-US" sz="2200" dirty="0"/>
              <a:t>Using far-field analysis</a:t>
            </a:r>
          </a:p>
          <a:p>
            <a:pPr lvl="2"/>
            <a:r>
              <a:rPr lang="en-US" sz="2000" dirty="0"/>
              <a:t>Provided evidence of slab phonon-polaritons in hBN</a:t>
            </a:r>
          </a:p>
          <a:p>
            <a:pPr lvl="2"/>
            <a:r>
              <a:rPr lang="en-US" dirty="0"/>
              <a:t>Detailed the coupling process between plasmon-polaritons in a Au film structure and the phonon-polaritons</a:t>
            </a:r>
            <a:endParaRPr lang="en-US" sz="2000" dirty="0"/>
          </a:p>
          <a:p>
            <a:pPr lvl="1"/>
            <a:r>
              <a:rPr lang="en-US" sz="2200" dirty="0"/>
              <a:t>Using near field analysis to compare similar devices</a:t>
            </a:r>
          </a:p>
          <a:p>
            <a:pPr lvl="2"/>
            <a:r>
              <a:rPr lang="en-US" sz="2000" dirty="0"/>
              <a:t>Slab phonon-polaritons were identified and categorized according to mode number</a:t>
            </a:r>
          </a:p>
          <a:p>
            <a:pPr lvl="2"/>
            <a:r>
              <a:rPr lang="en-US" sz="2000" dirty="0"/>
              <a:t>Demonstrated the key role plasmon-polaritons play in</a:t>
            </a:r>
          </a:p>
          <a:p>
            <a:pPr lvl="3"/>
            <a:r>
              <a:rPr lang="en-US" sz="1800" dirty="0"/>
              <a:t>Providing contrast in the spatial electric field</a:t>
            </a:r>
          </a:p>
          <a:p>
            <a:pPr lvl="3"/>
            <a:r>
              <a:rPr lang="en-US" sz="1800" dirty="0"/>
              <a:t>Launching phonon-polaritons into different directions within hBN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01A76-2988-4CA3-81F8-D1E15670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3F7C1-28CB-4774-80E4-550EF5A6FE63}"/>
              </a:ext>
            </a:extLst>
          </p:cNvPr>
          <p:cNvSpPr txBox="1"/>
          <p:nvPr/>
        </p:nvSpPr>
        <p:spPr>
          <a:xfrm>
            <a:off x="838199" y="1265382"/>
            <a:ext cx="5181600" cy="369332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Technical accomplishments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4266F-D102-4742-9472-C28D7C1B33C8}"/>
              </a:ext>
            </a:extLst>
          </p:cNvPr>
          <p:cNvSpPr txBox="1"/>
          <p:nvPr/>
        </p:nvSpPr>
        <p:spPr>
          <a:xfrm>
            <a:off x="6172198" y="1265382"/>
            <a:ext cx="5181600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Scientific Accomplishments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4BE6A-95D7-42C8-BC79-BA44B149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9BA7-904D-419D-B124-3BEBB1A4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and hBN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35B04-031F-4C42-8E07-FAB9B51BF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6998"/>
            <a:ext cx="5305698" cy="47674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 2014 the Naval Research Laboratory released a report titled: </a:t>
            </a:r>
            <a:r>
              <a:rPr lang="en-US" sz="2400" i="1" dirty="0"/>
              <a:t>Applications of Graphene Photonics </a:t>
            </a:r>
          </a:p>
          <a:p>
            <a:r>
              <a:rPr lang="en-US" sz="2400" dirty="0"/>
              <a:t>The potential applications of graphene included in this report include</a:t>
            </a:r>
          </a:p>
          <a:p>
            <a:pPr lvl="1"/>
            <a:r>
              <a:rPr lang="en-US" dirty="0"/>
              <a:t>Broadband photodetection from the UV to the IR </a:t>
            </a:r>
          </a:p>
          <a:p>
            <a:pPr lvl="1"/>
            <a:r>
              <a:rPr lang="en-US" dirty="0"/>
              <a:t>Nanoscale plasmonic metamaterials</a:t>
            </a:r>
          </a:p>
          <a:p>
            <a:r>
              <a:rPr lang="en-US" sz="2400" dirty="0"/>
              <a:t>Initially hBN was used as a substrate for graphene devices. </a:t>
            </a:r>
          </a:p>
          <a:p>
            <a:pPr lvl="1"/>
            <a:r>
              <a:rPr lang="en-US" dirty="0"/>
              <a:t>Smooth surface, and similar crystal structure, reduced loss</a:t>
            </a:r>
          </a:p>
          <a:p>
            <a:r>
              <a:rPr lang="en-US" sz="2400" dirty="0"/>
              <a:t>In 2010 it was reported </a:t>
            </a:r>
            <a:r>
              <a:rPr lang="en-US" sz="2400" dirty="0">
                <a:highlight>
                  <a:srgbClr val="FFFF00"/>
                </a:highlight>
              </a:rPr>
              <a:t>By et al  </a:t>
            </a:r>
            <a:r>
              <a:rPr lang="en-US" sz="2400" dirty="0"/>
              <a:t>that encapsulating graphene in hBN greatly enhanced electronic transport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BE69B-11DA-4EE6-9A5F-224F2E3C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9EA982-0D6C-4490-8879-0EAB99186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571"/>
          <a:stretch/>
        </p:blipFill>
        <p:spPr>
          <a:xfrm>
            <a:off x="1053717" y="1682543"/>
            <a:ext cx="4966085" cy="3913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7EF8A3-AC89-4488-8AE9-213A994C55A2}"/>
              </a:ext>
            </a:extLst>
          </p:cNvPr>
          <p:cNvSpPr txBox="1"/>
          <p:nvPr/>
        </p:nvSpPr>
        <p:spPr>
          <a:xfrm>
            <a:off x="1314995" y="5596435"/>
            <a:ext cx="1759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(Kumar </a:t>
            </a:r>
            <a:r>
              <a:rPr lang="en-US" sz="1200" i="1" dirty="0"/>
              <a:t>et al</a:t>
            </a:r>
            <a:r>
              <a:rPr lang="en-US" sz="1200" dirty="0"/>
              <a:t>., 2015)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90DD-1438-4C0C-99E9-04AB8E16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E7DE-53B5-4A03-ABF4-CA6BBEE1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Plasmons and Polaritons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AEEC-11FF-4C0F-9A15-7B65E5E73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60542"/>
            <a:ext cx="5181600" cy="2916421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i="0" u="none" strike="noStrike" baseline="0" dirty="0">
                <a:latin typeface="Calibri" panose="020F0502020204030204" pitchFamily="34" charset="0"/>
              </a:rPr>
              <a:t>Surface plasmons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(SPs) are coherent delocalized electron oscillations that exist at the interface between any two materials where the real part of the dielectric function changes sign across the interface </a:t>
            </a:r>
            <a:r>
              <a:rPr lang="en-US" sz="1600" b="0" i="1" u="none" strike="noStrike" baseline="0" dirty="0">
                <a:latin typeface="Calibri" panose="020F0502020204030204" pitchFamily="34" charset="0"/>
              </a:rPr>
              <a:t>(e.g.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a metal-dielectric interface, such as a metal sheet in air).</a:t>
            </a:r>
          </a:p>
          <a:p>
            <a:r>
              <a:rPr lang="en-US" sz="1600" b="1" i="0" u="none" strike="noStrike" baseline="0" dirty="0">
                <a:latin typeface="Calibri" panose="020F0502020204030204" pitchFamily="34" charset="0"/>
              </a:rPr>
              <a:t>A localized surface plasmon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(LSP) is the result of the confinement of a surface plasmon in a nanoparticle of size comparable to or smaller than the wavelength of light used to excite the plasmon.</a:t>
            </a:r>
          </a:p>
          <a:p>
            <a:r>
              <a:rPr lang="en-US" sz="1600" b="1" i="0" u="none" strike="noStrike" baseline="0" dirty="0">
                <a:latin typeface="Calibri" panose="020F0502020204030204" pitchFamily="34" charset="0"/>
              </a:rPr>
              <a:t>Surface plasmon polaritons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(SPPs) are electromagnetic waves that travel along a metal–dielectric or metal–air interface, practically in the infrared or visible-frequency. The term "surface plasmon polariton" explains that the wave involves both charge motion in the metal ("surface plasmon") and electromagnetic waves in the air or dielectric ("polariton").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36072-107E-4831-8FBD-843A6A422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28999"/>
            <a:ext cx="5181600" cy="2747964"/>
          </a:xfrm>
        </p:spPr>
        <p:txBody>
          <a:bodyPr>
            <a:normAutofit fontScale="92500" lnSpcReduction="20000"/>
          </a:bodyPr>
          <a:lstStyle/>
          <a:p>
            <a:r>
              <a:rPr lang="en-US" sz="1600" b="0" i="0" u="none" strike="noStrike" baseline="0" dirty="0">
                <a:latin typeface="Calibri" panose="020F0502020204030204" pitchFamily="34" charset="0"/>
              </a:rPr>
              <a:t>In physics, a </a:t>
            </a:r>
            <a:r>
              <a:rPr lang="en-US" sz="1600" b="1" i="0" u="none" strike="noStrike" baseline="0" dirty="0">
                <a:latin typeface="Calibri" panose="020F0502020204030204" pitchFamily="34" charset="0"/>
              </a:rPr>
              <a:t>phonon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is a collective excitation in a periodic, elastic arrangement of atoms or molecules in condensed matter, specifically in solids and some liquids.</a:t>
            </a:r>
          </a:p>
          <a:p>
            <a:r>
              <a:rPr lang="en-US" sz="1600" b="0" i="0" u="none" strike="noStrike" baseline="0" dirty="0">
                <a:latin typeface="Calibri" panose="020F0502020204030204" pitchFamily="34" charset="0"/>
              </a:rPr>
              <a:t>In physics, </a:t>
            </a:r>
            <a:r>
              <a:rPr lang="en-US" sz="1600" b="1" i="0" u="none" strike="noStrike" baseline="0" dirty="0">
                <a:latin typeface="Calibri" panose="020F0502020204030204" pitchFamily="34" charset="0"/>
              </a:rPr>
              <a:t>polaritons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are quasiparticles resulting from strong coupling of electromagnetic waves with an electric or magnetic dipole-carrying excitation.</a:t>
            </a:r>
          </a:p>
          <a:p>
            <a:r>
              <a:rPr lang="en-US" sz="1600" b="1" i="0" u="none" strike="noStrike" baseline="0" dirty="0">
                <a:latin typeface="Calibri" panose="020F0502020204030204" pitchFamily="34" charset="0"/>
              </a:rPr>
              <a:t>Phonon polaritons 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result from coupling of an infrared photon with an optical phonon.</a:t>
            </a:r>
          </a:p>
          <a:p>
            <a:endParaRPr lang="en-US" dirty="0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F19A687F-B3DA-4DA8-A03A-8DB823CC5E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8"/>
          <a:stretch/>
        </p:blipFill>
        <p:spPr>
          <a:xfrm>
            <a:off x="1797445" y="1426387"/>
            <a:ext cx="2626510" cy="1355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B54E7-9950-413C-891F-5309F825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66" y="678690"/>
            <a:ext cx="2890426" cy="21536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22FE2-C67F-4302-AFD2-63F30F96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3F084-E727-40B0-BD7E-515F34AA7D0F}"/>
              </a:ext>
            </a:extLst>
          </p:cNvPr>
          <p:cNvSpPr txBox="1"/>
          <p:nvPr/>
        </p:nvSpPr>
        <p:spPr>
          <a:xfrm>
            <a:off x="1445623" y="2882537"/>
            <a:ext cx="358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1 </a:t>
            </a:r>
            <a:r>
              <a:rPr lang="en-US" sz="1200" dirty="0">
                <a:hlinkClick r:id="rId4"/>
              </a:rPr>
              <a:t>“Surface Plasmons”, Wikipedia 2021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6D6DB-DCD6-4AD1-AA17-ACF0BC247605}"/>
              </a:ext>
            </a:extLst>
          </p:cNvPr>
          <p:cNvSpPr txBox="1"/>
          <p:nvPr/>
        </p:nvSpPr>
        <p:spPr>
          <a:xfrm>
            <a:off x="7493725" y="2882537"/>
            <a:ext cx="358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2 </a:t>
            </a:r>
            <a:r>
              <a:rPr lang="en-US" sz="1200" b="0" i="0" u="none" strike="noStrike" baseline="0" dirty="0" err="1">
                <a:latin typeface="Whitney-Semibold"/>
              </a:rPr>
              <a:t>Bylinkin</a:t>
            </a:r>
            <a:r>
              <a:rPr lang="en-US" sz="1200" b="0" i="0" u="none" strike="noStrike" baseline="0" dirty="0">
                <a:latin typeface="Whitney-Semibold"/>
              </a:rPr>
              <a:t> </a:t>
            </a:r>
            <a:r>
              <a:rPr lang="en-US" sz="1200" b="0" i="1" u="none" strike="noStrike" baseline="0" dirty="0">
                <a:latin typeface="Whitney-Semibold"/>
              </a:rPr>
              <a:t>et </a:t>
            </a:r>
            <a:r>
              <a:rPr lang="en-US" sz="1200" i="1" dirty="0">
                <a:latin typeface="Whitney-Semibold"/>
              </a:rPr>
              <a:t>a</a:t>
            </a:r>
            <a:r>
              <a:rPr lang="en-US" sz="1200" b="0" i="1" u="none" strike="noStrike" baseline="0" dirty="0">
                <a:latin typeface="Whitney-Semibold"/>
              </a:rPr>
              <a:t>l</a:t>
            </a:r>
            <a:r>
              <a:rPr lang="en-US" sz="1200" b="0" u="none" strike="noStrike" baseline="0" dirty="0">
                <a:latin typeface="Whitney-Semibold"/>
              </a:rPr>
              <a:t>., 2021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6D718-C558-4E8C-8381-7D7F1E076F70}"/>
              </a:ext>
            </a:extLst>
          </p:cNvPr>
          <p:cNvSpPr txBox="1"/>
          <p:nvPr/>
        </p:nvSpPr>
        <p:spPr>
          <a:xfrm>
            <a:off x="6330763" y="5487758"/>
            <a:ext cx="6100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600" b="0" i="0" u="none" strike="noStrike" baseline="0" dirty="0">
                <a:latin typeface="Calibri" panose="020F0502020204030204" pitchFamily="34" charset="0"/>
              </a:rPr>
              <a:t>---Definitions From Wikipedia</a:t>
            </a: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C08D3-49A8-4A28-9D2A-50FE427E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5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67EA1C-3655-4861-B8F1-DB8765586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Drude Debye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-Transform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67EA1C-3655-4861-B8F1-DB876558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73F0F-5044-468C-9CC0-64B1C85D7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812BA-A60C-4840-8749-E11FC768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3"/>
            <a:ext cx="57981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]=(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[n-1,x]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-exp(-dt/tau)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[n-1,x])/C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[n-1,x]		+(sig*dt/eps0)*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]=exp(-dt/tau)*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[n-1,x]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+dt*(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epss-eps_inf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]/tau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A746-55FE-4EAE-B4E1-B8997959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AA7D-D984-4259-8F9A-B88CFF57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7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9946-1D8E-49D0-BD68-9BEA28A2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Plasmonic Metamaterials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4B290-67DC-47BD-B425-54106EB478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Periodic structures which can result in optical properties not otherwise found in nature</a:t>
            </a:r>
          </a:p>
          <a:p>
            <a:r>
              <a:rPr lang="en-US" dirty="0"/>
              <a:t>These devices can be produced by layering nanoscale metal gratings over suitable substrates</a:t>
            </a:r>
          </a:p>
          <a:p>
            <a:r>
              <a:rPr lang="en-US" dirty="0"/>
              <a:t>By altering the device parameters,  they have been shown to be highly tunable </a:t>
            </a:r>
          </a:p>
          <a:p>
            <a:r>
              <a:rPr lang="en-US" dirty="0"/>
              <a:t>Ultrahigh absorption (~99%) in the visible and near infrared region has been reported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3CEFB-9746-4C15-B45B-14F916EB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BC7F8-AFCD-4EF6-9956-E63EABC033ED}"/>
              </a:ext>
            </a:extLst>
          </p:cNvPr>
          <p:cNvSpPr txBox="1"/>
          <p:nvPr/>
        </p:nvSpPr>
        <p:spPr>
          <a:xfrm>
            <a:off x="2125549" y="4230895"/>
            <a:ext cx="24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et.al., 2021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41F24D4-80E7-4641-8CFE-80A9F81E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8" y="1999052"/>
            <a:ext cx="2578740" cy="1828800"/>
          </a:xfrm>
          <a:prstGeom prst="rect">
            <a:avLst/>
          </a:prstGeom>
        </p:spPr>
      </p:pic>
      <p:pic>
        <p:nvPicPr>
          <p:cNvPr id="12" name="Picture 11" descr="Graphical user interface, background pattern&#10;&#10;Description automatically generated">
            <a:extLst>
              <a:ext uri="{FF2B5EF4-FFF2-40B4-BE49-F238E27FC236}">
                <a16:creationId xmlns:a16="http://schemas.microsoft.com/office/drawing/2014/main" id="{6D37ECAE-2659-42B1-B434-C59C637F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4" y="2119373"/>
            <a:ext cx="3267075" cy="1390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79BC3-2834-4D42-9929-2976AC78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8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8095-39F0-4B20-8950-A3D2F8E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6C1B6-2456-48F1-A4D9-B27ED8D7BF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func>
                      </m:den>
                    </m:f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hBN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hBN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optical admittance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	 of free-space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optical admittance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speed of light  	 of the substrate 	         	         in vacuum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6C1B6-2456-48F1-A4D9-B27ED8D7B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BE877-FB6F-48F2-89CF-178C136F0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33121-E778-45C4-94F7-D35D0C50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Jim Heneghan •  Dissertation Defense • 11/03/2021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CE82A-FE2A-4021-BF2D-D4F2A0A7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DDEAE-F4BA-462B-A706-6093A6316B17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7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C03-5465-4733-83E8-FA76F6F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Spectral Data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30525" y="1080180"/>
                <a:ext cx="5918600" cy="50348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200" dirty="0"/>
                  <a:t>During each time step the discreet Fourier transform (DFT) was calculated at every grid point in the sensing plane at each frequency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𝑖𝑚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total number of time steps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current time step</a:t>
                </a:r>
              </a:p>
              <a:p>
                <a:r>
                  <a:rPr lang="en-US" sz="2200" dirty="0"/>
                  <a:t>After the simulation, the power was calculated from the real part of the complex Poynting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400" dirty="0"/>
                  <a:t> is the wave vector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400" dirty="0"/>
                  <a:t> is the admittance of the medium containing the sensor</a:t>
                </a:r>
              </a:p>
              <a:p>
                <a:r>
                  <a:rPr lang="en-US" sz="2200" dirty="0"/>
                  <a:t>The reflectance spectra was obtained by normalizing the reflected power by the uniform incident power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Ref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inc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031AD5-885F-4CF1-958C-B0B1077AB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30525" y="1080180"/>
                <a:ext cx="5918600" cy="5034870"/>
              </a:xfrm>
              <a:blipFill>
                <a:blip r:embed="rId2"/>
                <a:stretch>
                  <a:fillRect l="-927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AD95B-1FFE-4E1C-BA6C-760A49FC6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pic>
        <p:nvPicPr>
          <p:cNvPr id="2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38D0EF-04BD-4D70-BC13-71937E62C1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0546"/>
          <a:stretch/>
        </p:blipFill>
        <p:spPr>
          <a:xfrm>
            <a:off x="2099311" y="1346998"/>
            <a:ext cx="3587933" cy="37182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1C9D15-3FCE-400B-92A1-CC29DB7C79F7}"/>
              </a:ext>
            </a:extLst>
          </p:cNvPr>
          <p:cNvSpPr/>
          <p:nvPr/>
        </p:nvSpPr>
        <p:spPr>
          <a:xfrm>
            <a:off x="2506980" y="1980274"/>
            <a:ext cx="409302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A37CD1-C81A-4EC2-B47D-74D18B76BC87}"/>
              </a:ext>
            </a:extLst>
          </p:cNvPr>
          <p:cNvCxnSpPr/>
          <p:nvPr/>
        </p:nvCxnSpPr>
        <p:spPr>
          <a:xfrm>
            <a:off x="3126924" y="2869774"/>
            <a:ext cx="16894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EFA409-15AB-4303-AEB7-A78EAC7A0F9F}"/>
              </a:ext>
            </a:extLst>
          </p:cNvPr>
          <p:cNvCxnSpPr>
            <a:cxnSpLocks/>
          </p:cNvCxnSpPr>
          <p:nvPr/>
        </p:nvCxnSpPr>
        <p:spPr>
          <a:xfrm>
            <a:off x="3139987" y="3945282"/>
            <a:ext cx="1676400" cy="0"/>
          </a:xfrm>
          <a:prstGeom prst="line">
            <a:avLst/>
          </a:prstGeom>
          <a:ln w="1905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2FD609-EE63-4FAD-B907-EFE0B9B16155}"/>
              </a:ext>
            </a:extLst>
          </p:cNvPr>
          <p:cNvCxnSpPr/>
          <p:nvPr/>
        </p:nvCxnSpPr>
        <p:spPr>
          <a:xfrm>
            <a:off x="3139987" y="3035237"/>
            <a:ext cx="1676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BA1B7-01CB-45F6-8A09-CE2A6F26C970}"/>
              </a:ext>
            </a:extLst>
          </p:cNvPr>
          <p:cNvCxnSpPr>
            <a:cxnSpLocks/>
          </p:cNvCxnSpPr>
          <p:nvPr/>
        </p:nvCxnSpPr>
        <p:spPr>
          <a:xfrm>
            <a:off x="3135633" y="3285608"/>
            <a:ext cx="1680754" cy="0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9D8FAD-E2C8-4EB3-8E25-9C25DBC9732F}"/>
              </a:ext>
            </a:extLst>
          </p:cNvPr>
          <p:cNvCxnSpPr>
            <a:cxnSpLocks/>
          </p:cNvCxnSpPr>
          <p:nvPr/>
        </p:nvCxnSpPr>
        <p:spPr>
          <a:xfrm>
            <a:off x="3449142" y="2800106"/>
            <a:ext cx="0" cy="1192297"/>
          </a:xfrm>
          <a:prstGeom prst="line">
            <a:avLst/>
          </a:prstGeom>
          <a:ln w="285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FFA20B-14E9-4C6B-8843-8314872FDE7F}"/>
              </a:ext>
            </a:extLst>
          </p:cNvPr>
          <p:cNvCxnSpPr>
            <a:cxnSpLocks/>
          </p:cNvCxnSpPr>
          <p:nvPr/>
        </p:nvCxnSpPr>
        <p:spPr>
          <a:xfrm>
            <a:off x="2043260" y="2177235"/>
            <a:ext cx="999834" cy="6724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21570C-8171-4668-A84E-CF94916BF92F}"/>
              </a:ext>
            </a:extLst>
          </p:cNvPr>
          <p:cNvCxnSpPr>
            <a:cxnSpLocks/>
          </p:cNvCxnSpPr>
          <p:nvPr/>
        </p:nvCxnSpPr>
        <p:spPr>
          <a:xfrm flipV="1">
            <a:off x="2039710" y="3945282"/>
            <a:ext cx="1003384" cy="771372"/>
          </a:xfrm>
          <a:prstGeom prst="straightConnector1">
            <a:avLst/>
          </a:prstGeom>
          <a:ln w="28575">
            <a:solidFill>
              <a:srgbClr val="66F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16AC41-0A23-48FC-B5D2-19B57DC82B59}"/>
              </a:ext>
            </a:extLst>
          </p:cNvPr>
          <p:cNvCxnSpPr>
            <a:cxnSpLocks/>
          </p:cNvCxnSpPr>
          <p:nvPr/>
        </p:nvCxnSpPr>
        <p:spPr>
          <a:xfrm>
            <a:off x="2034273" y="3016187"/>
            <a:ext cx="10088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DEF973-3A90-4F0F-BF0F-7A3D7CE91D87}"/>
              </a:ext>
            </a:extLst>
          </p:cNvPr>
          <p:cNvCxnSpPr>
            <a:cxnSpLocks/>
          </p:cNvCxnSpPr>
          <p:nvPr/>
        </p:nvCxnSpPr>
        <p:spPr>
          <a:xfrm flipV="1">
            <a:off x="2056044" y="3295249"/>
            <a:ext cx="987050" cy="590668"/>
          </a:xfrm>
          <a:prstGeom prst="straightConnector1">
            <a:avLst/>
          </a:prstGeom>
          <a:ln w="28575">
            <a:solidFill>
              <a:srgbClr val="66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53EF4-36A0-43CE-BE9E-9C2A27C7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71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FC9992-584B-4D97-A230-023B4C5C5797}"/>
              </a:ext>
            </a:extLst>
          </p:cNvPr>
          <p:cNvSpPr txBox="1"/>
          <p:nvPr/>
        </p:nvSpPr>
        <p:spPr>
          <a:xfrm>
            <a:off x="452846" y="1884847"/>
            <a:ext cx="1590414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Reflectance Sensor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B2E0C-4DC1-427B-8471-EBB429F057E3}"/>
              </a:ext>
            </a:extLst>
          </p:cNvPr>
          <p:cNvSpPr txBox="1"/>
          <p:nvPr/>
        </p:nvSpPr>
        <p:spPr>
          <a:xfrm>
            <a:off x="452846" y="4424266"/>
            <a:ext cx="1586864" cy="584775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FF33"/>
                </a:solidFill>
              </a:rPr>
              <a:t>Transmittance Sensor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CB5766-E0DE-4E6D-9474-2FD4A126A410}"/>
              </a:ext>
            </a:extLst>
          </p:cNvPr>
          <p:cNvSpPr txBox="1"/>
          <p:nvPr/>
        </p:nvSpPr>
        <p:spPr>
          <a:xfrm>
            <a:off x="452846" y="2693021"/>
            <a:ext cx="1581427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Unidirectional source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530ACA-FEBD-4E74-99D3-6E5493D0EA1A}"/>
              </a:ext>
            </a:extLst>
          </p:cNvPr>
          <p:cNvSpPr txBox="1"/>
          <p:nvPr/>
        </p:nvSpPr>
        <p:spPr>
          <a:xfrm>
            <a:off x="452846" y="3562751"/>
            <a:ext cx="1603198" cy="646331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FFFF"/>
                </a:solidFill>
              </a:rPr>
              <a:t>Spectral cmap sensor</a:t>
            </a:r>
          </a:p>
        </p:txBody>
      </p:sp>
    </p:spTree>
    <p:extLst>
      <p:ext uri="{BB962C8B-B14F-4D97-AF65-F5344CB8AC3E}">
        <p14:creationId xmlns:p14="http://schemas.microsoft.com/office/powerpoint/2010/main" val="405196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8F20-F7CA-4B84-BEC3-B34BD28C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94634-A879-48BD-9B63-7D8415C416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FDTD method allows space to be represented as two interpenetrating grids</a:t>
            </a:r>
          </a:p>
          <a:p>
            <a:r>
              <a:rPr lang="en-US" dirty="0"/>
              <a:t>Time is advanced by solving magnetic field value at each point in the grid then repeating the process for the electric field. </a:t>
            </a:r>
          </a:p>
          <a:p>
            <a:r>
              <a:rPr lang="en-US" dirty="0"/>
              <a:t>This is a computationally time-consuming process using conventional computing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F7C59-9AD2-444E-A2EB-BE9425A0191E}"/>
              </a:ext>
            </a:extLst>
          </p:cNvPr>
          <p:cNvGrpSpPr/>
          <p:nvPr/>
        </p:nvGrpSpPr>
        <p:grpSpPr>
          <a:xfrm>
            <a:off x="973185" y="2080703"/>
            <a:ext cx="1911529" cy="1828800"/>
            <a:chOff x="1580609" y="1508760"/>
            <a:chExt cx="1911529" cy="18288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DB238A-0927-4833-8AEF-EBE314CE4EBC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0AA35A7-7880-4AD1-9765-962DEC22B151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F423E8AE-868F-4FE4-A608-313C12962812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CA6F5E2-075E-4D9E-8507-B9E91F529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A39E748-8B76-43B2-BAD0-0B9637BD3330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F6D2940-4B6C-4451-81F8-E7116C17C935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C338A88-0F50-4CDF-A44B-314EF0AD2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D09187A-CD74-4A1F-A2F7-729A24EB6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9CC69A0-B049-4460-BA88-159FEEF676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7C00BA5-4828-43EC-BF86-BCFF07C99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252D530-F016-4AA7-93EF-2F35B9636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A7E4CEB-2E47-406A-A231-8BB431AB6D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6D1740B-5FF1-41B9-BA96-D5C78A2200AF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D0C378-EE80-4456-B1E3-CFE930235AA0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078009-9AF8-4DD8-B11B-1FE49F13E775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A7A390-BFFF-4C26-8E85-0F1D860781BC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A7A390-BFFF-4C26-8E85-0F1D86078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E1FC29-322E-401A-AE0C-993F2F8B3630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357F466-F07E-4A18-A5D3-52C0E8B52730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84B51-A66C-4657-8D48-01A86DDBB44F}"/>
              </a:ext>
            </a:extLst>
          </p:cNvPr>
          <p:cNvGrpSpPr/>
          <p:nvPr/>
        </p:nvGrpSpPr>
        <p:grpSpPr>
          <a:xfrm>
            <a:off x="2334400" y="2080703"/>
            <a:ext cx="1911529" cy="1828800"/>
            <a:chOff x="1580609" y="1508760"/>
            <a:chExt cx="1911529" cy="18288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314489-3FC2-467E-8735-E49DBF1D3F62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AD472DE-5EDC-411D-A210-9CD50617610C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53" name="Cube 52">
                  <a:extLst>
                    <a:ext uri="{FF2B5EF4-FFF2-40B4-BE49-F238E27FC236}">
                      <a16:creationId xmlns:a16="http://schemas.microsoft.com/office/drawing/2014/main" id="{54FA09BD-839C-40BA-8F31-A385F9DA57DB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90C8D554-4210-4F27-B9CC-F77A760DA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EFDA079-B467-4C13-9EF2-5DA3C6CED94F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05D090-F452-47C2-B087-16726E1E6781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57675F9-B3A8-4D34-9A8E-916D442640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31738C4-3C9F-4139-8F2C-DF193F2BB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2171E05-FD78-460F-8B29-D63061DF8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9463FB9-61D5-4B9B-94D7-5F5340184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FB72AFF-38CD-4CF6-8E5F-E93584CD41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B6A7A15-FCBA-45FB-97A6-16ACEF8650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9700372-BFEB-4FF1-967F-5750B4A487C2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724C777-E838-483B-BCED-5402A156E299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37DB9C-DDEC-48B0-934C-A05460256F6B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9EABF9-97F2-419D-BE6D-731EA92B5ED4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9EABF9-97F2-419D-BE6D-731EA92B5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D1E264E-1A4D-4F72-958B-5DA3847E43B7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51C1FDE-6CB4-4CB3-BBFC-F66E8897E36E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5159FA-6938-4DDF-A2D0-1A7100BFA427}"/>
              </a:ext>
            </a:extLst>
          </p:cNvPr>
          <p:cNvGrpSpPr/>
          <p:nvPr/>
        </p:nvGrpSpPr>
        <p:grpSpPr>
          <a:xfrm>
            <a:off x="3701732" y="2080703"/>
            <a:ext cx="1911529" cy="1828800"/>
            <a:chOff x="1580609" y="1508760"/>
            <a:chExt cx="1911529" cy="182880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AE8B957-3026-446D-A5C4-93D4109565B4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0AD04F0-6C42-4DB5-8F56-13001DEFB8A8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5138E955-A1A8-4DA5-91A6-2B2E7A2EC28A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D7BA14C-1DB5-4CC6-AB26-A45A62E14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57E386E-1CB4-49F1-A329-816E2E7522BF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0ED9396-4D1A-4DB3-BD11-5F43E7B9587F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CF661F4-798A-46CE-9FD4-242461F9A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903B881-102E-487A-A691-D8A26E0E8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BB179A5-9D0F-41FF-A92A-A5DADE5FAA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92DF27C-8F41-4F6E-884A-2E9499F21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0874F8F-FCC8-4341-8288-ACF9216CE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A99AD4A-058B-4DFA-A8ED-1301FF2904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1649F11-CCE5-48FB-BCBB-746DD2D8D959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49325D6-B6BE-4A08-B2BB-38B7CFA4DAA2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3A4C9C8-F407-4401-B122-703C60991632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C320CA5-616B-419C-84E6-9FA76005388C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C320CA5-616B-419C-84E6-9FA760053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A7225A7-EBD7-4C1B-A4F1-942A21EE7EAD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1B573D-3D16-4315-94D4-622A4AFC6607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2124DB1-4E1B-47C4-AADE-09AA2F100F5E}"/>
              </a:ext>
            </a:extLst>
          </p:cNvPr>
          <p:cNvGrpSpPr/>
          <p:nvPr/>
        </p:nvGrpSpPr>
        <p:grpSpPr>
          <a:xfrm>
            <a:off x="973185" y="3467197"/>
            <a:ext cx="1911529" cy="1828800"/>
            <a:chOff x="1580609" y="1508760"/>
            <a:chExt cx="1911529" cy="18288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81D445-0D6B-4D8C-ACDF-EF7D93C6103B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C3A4F79-05B0-4157-959C-47E15598E1A1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91" name="Cube 90">
                  <a:extLst>
                    <a:ext uri="{FF2B5EF4-FFF2-40B4-BE49-F238E27FC236}">
                      <a16:creationId xmlns:a16="http://schemas.microsoft.com/office/drawing/2014/main" id="{45C6B9F1-75DB-4DC3-BFA6-352D5143ECA2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627DAF4-F486-4087-8D21-CA7E4D70C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E28693F-460F-4A50-88D1-F5BF761ADA2D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EF0BB17-28B0-4EB6-AD8F-3B17480E408A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0409440-0F77-466A-B75E-63C991FFDC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73B2709-75DA-4434-AB6A-F3FA029F8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612F96-0147-4568-8CF3-0473CA6790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5CC0A170-411E-4369-8EED-F6506DBAA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08C86E1-7F9B-4736-95E8-E11799704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C225D9C-16D6-4652-8A3E-5503AEFE68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F9CB2F8-6C3F-4B78-A109-95ACA3D286AD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C31D932-BE9D-4DB8-BFA8-BE8F90A6890B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AAAF2DD-A4EC-4B05-B569-A538D76550B7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DAA171D-EB42-42C6-B6C2-5F21FC0859B6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DAA171D-EB42-42C6-B6C2-5F21FC085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64C189F-E8F3-4155-A7DA-BB3DF30852A5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0D9FC56-2B01-4D45-8B3D-A67750C71330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4BC518F-9907-45E3-BB73-1E4FFD9D1B7A}"/>
              </a:ext>
            </a:extLst>
          </p:cNvPr>
          <p:cNvGrpSpPr/>
          <p:nvPr/>
        </p:nvGrpSpPr>
        <p:grpSpPr>
          <a:xfrm>
            <a:off x="2334400" y="3467197"/>
            <a:ext cx="1911529" cy="1828800"/>
            <a:chOff x="1580609" y="1508760"/>
            <a:chExt cx="1911529" cy="18288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BE35C9D-F323-47A4-BDB8-51D3FCA9D525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97E4CF6-950B-4121-962A-D9253E2778A5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0825D247-359D-4480-B49D-3A45E97A713D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A7C5325-EAD5-42A3-A514-3D5787166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2FFD7A2-C809-4460-B328-361ABD07EF1F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8188C673-EA15-42BE-9119-32EAE3B9D40A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C7E78DA-2DC9-402A-86D2-F56CA807ED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F0F7FB1-09E7-4320-B155-900B73F64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1914481-FAE5-4FE9-B035-A6A0FC804E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FE55E4-80C9-4AB6-ACB1-E498ACFEA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F984C04-BF52-412E-A584-549F2004DC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09DB74F3-932A-426E-9CA9-991D1427B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5FBF002-F3B2-4CA4-AF22-B039066E315F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1F6A81C-2BA9-43DD-9F33-57EE53AFD182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173A7E7-BB49-479F-BEC6-88CE90B88459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745C718-BB34-49D5-8404-FC1C6B37DCA3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745C718-BB34-49D5-8404-FC1C6B37DC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AA3DBD2-0F2D-4468-8722-830042EAA40A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26467761-E4A4-4A98-9A74-F103B3832970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61061ED-5510-4273-B273-7DEC680517A2}"/>
              </a:ext>
            </a:extLst>
          </p:cNvPr>
          <p:cNvGrpSpPr/>
          <p:nvPr/>
        </p:nvGrpSpPr>
        <p:grpSpPr>
          <a:xfrm>
            <a:off x="3701732" y="3467197"/>
            <a:ext cx="1911529" cy="1828800"/>
            <a:chOff x="1580609" y="1508760"/>
            <a:chExt cx="1911529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550AF9A-BB0D-4BA0-8EBC-87206FA2FCCA}"/>
                </a:ext>
              </a:extLst>
            </p:cNvPr>
            <p:cNvGrpSpPr/>
            <p:nvPr/>
          </p:nvGrpSpPr>
          <p:grpSpPr>
            <a:xfrm>
              <a:off x="1663338" y="1508760"/>
              <a:ext cx="1828800" cy="1828800"/>
              <a:chOff x="2960915" y="1384663"/>
              <a:chExt cx="1828800" cy="1828800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EB1D7FD7-7FA7-4A3C-80A0-E7C3809A8807}"/>
                  </a:ext>
                </a:extLst>
              </p:cNvPr>
              <p:cNvGrpSpPr/>
              <p:nvPr/>
            </p:nvGrpSpPr>
            <p:grpSpPr>
              <a:xfrm>
                <a:off x="2960915" y="1384663"/>
                <a:ext cx="1828800" cy="1828800"/>
                <a:chOff x="2960915" y="1384663"/>
                <a:chExt cx="1828800" cy="1828800"/>
              </a:xfrm>
            </p:grpSpPr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68C4344A-B45A-40D2-BA40-424450984E43}"/>
                    </a:ext>
                  </a:extLst>
                </p:cNvPr>
                <p:cNvSpPr/>
                <p:nvPr/>
              </p:nvSpPr>
              <p:spPr>
                <a:xfrm>
                  <a:off x="2960915" y="138466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C63DB96-F487-4500-9177-F356F3393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31177" y="2751909"/>
                  <a:ext cx="13585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CF571A6-5BFB-4A09-8C2C-F23F9D5F9C18}"/>
                    </a:ext>
                  </a:extLst>
                </p:cNvPr>
                <p:cNvCxnSpPr/>
                <p:nvPr/>
              </p:nvCxnSpPr>
              <p:spPr>
                <a:xfrm>
                  <a:off x="3431177" y="1384663"/>
                  <a:ext cx="0" cy="13672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EF526A5-B8B8-4765-9373-8A35BF688B7D}"/>
                    </a:ext>
                  </a:extLst>
                </p:cNvPr>
                <p:cNvCxnSpPr/>
                <p:nvPr/>
              </p:nvCxnSpPr>
              <p:spPr>
                <a:xfrm flipV="1">
                  <a:off x="2960915" y="2751909"/>
                  <a:ext cx="470262" cy="461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DD968994-BFED-46C4-9835-F10E4DDAF5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5759" y="2887776"/>
                <a:ext cx="204788" cy="204787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6ABB7EE-534A-455A-B100-C240285A0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5316" y="2740003"/>
                <a:ext cx="235130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5257EDD9-B5E2-4C42-BB9F-D2927B8F5F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26414" y="2068286"/>
                <a:ext cx="0" cy="237744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3ACA91FD-16DC-42D9-86AC-CC3B8B20B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047" y="2401825"/>
                <a:ext cx="23513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EC7B10ED-5CF8-450E-ADAC-755C8DDC1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2881" y="1985990"/>
                <a:ext cx="155448" cy="1645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B5A0558-EB57-471A-A45A-BDE97817A1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1" y="2744942"/>
                <a:ext cx="0" cy="2377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5BDFE47-F491-4385-A941-24304B664995}"/>
                    </a:ext>
                  </a:extLst>
                </p:cNvPr>
                <p:cNvSpPr txBox="1"/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8A2A98-F3AE-46D2-99CD-2027425CC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679" y="2164147"/>
                  <a:ext cx="399504" cy="391261"/>
                </a:xfrm>
                <a:prstGeom prst="rect">
                  <a:avLst/>
                </a:prstGeom>
                <a:blipFill>
                  <a:blip r:embed="rId8"/>
                  <a:stretch>
                    <a:fillRect r="-4545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99FEE8AE-5F21-452B-97D9-98F65F4CFF12}"/>
                    </a:ext>
                  </a:extLst>
                </p:cNvPr>
                <p:cNvSpPr txBox="1"/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DFD0D85-93CF-4388-8C0C-C01B7E456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9109" y="1922294"/>
                  <a:ext cx="39950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8E2198DA-7852-4735-9F94-77DFE89F77D3}"/>
                    </a:ext>
                  </a:extLst>
                </p:cNvPr>
                <p:cNvSpPr txBox="1"/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BD87E7-540A-4181-885A-EBB434079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706" y="2908851"/>
                  <a:ext cx="39950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5660443-A2B8-4BE4-8095-302FDED922C9}"/>
                    </a:ext>
                  </a:extLst>
                </p:cNvPr>
                <p:cNvSpPr txBox="1"/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5660443-A2B8-4BE4-8095-302FDED92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37" y="2158970"/>
                  <a:ext cx="39950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2A1F903-5B84-4B49-AD4B-DBE94647CA4E}"/>
                    </a:ext>
                  </a:extLst>
                </p:cNvPr>
                <p:cNvSpPr txBox="1"/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32B317E-A0AC-4311-A9E5-99F315663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0609" y="2732517"/>
                  <a:ext cx="39950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FA30558-2D43-4194-A7DB-D9746690407B}"/>
                    </a:ext>
                  </a:extLst>
                </p:cNvPr>
                <p:cNvSpPr txBox="1"/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A1BAAEF-12A0-4D80-A2AA-556F5322A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733" y="2484745"/>
                  <a:ext cx="399504" cy="391261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0F9A4-4C81-49F3-862B-800E4A70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9CED38-0BF4-4527-819D-32A3909E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0147-443D-48EE-95F9-B37CD8B8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(CPU)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1050C-4C01-4E08-9CF1-3C0BD1448F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conventional CPU based simulation will step through each cell in the order they are labeled. </a:t>
            </a:r>
          </a:p>
          <a:p>
            <a:r>
              <a:rPr lang="en-US" dirty="0"/>
              <a:t>The processor can only solve one cell component at a time. 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A062E-CF74-4153-8298-BE9DA447A01A}"/>
              </a:ext>
            </a:extLst>
          </p:cNvPr>
          <p:cNvGrpSpPr/>
          <p:nvPr/>
        </p:nvGrpSpPr>
        <p:grpSpPr>
          <a:xfrm>
            <a:off x="412111" y="1549478"/>
            <a:ext cx="5262375" cy="3635000"/>
            <a:chOff x="412111" y="1549478"/>
            <a:chExt cx="5262375" cy="36350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CCCD4FE-1E3A-4D6E-8F48-2E71BFC94129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0A9F8F86-A013-4E7A-80A3-4197BDEF49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19" name="Cube 118">
                  <a:extLst>
                    <a:ext uri="{FF2B5EF4-FFF2-40B4-BE49-F238E27FC236}">
                      <a16:creationId xmlns:a16="http://schemas.microsoft.com/office/drawing/2014/main" id="{1DEDF023-2B7D-42D3-9243-1C14942CE1D0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Cube 119">
                  <a:extLst>
                    <a:ext uri="{FF2B5EF4-FFF2-40B4-BE49-F238E27FC236}">
                      <a16:creationId xmlns:a16="http://schemas.microsoft.com/office/drawing/2014/main" id="{6DA19B92-C1BF-4A7D-894E-D09B066A267E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Cube 120">
                  <a:extLst>
                    <a:ext uri="{FF2B5EF4-FFF2-40B4-BE49-F238E27FC236}">
                      <a16:creationId xmlns:a16="http://schemas.microsoft.com/office/drawing/2014/main" id="{A2180E32-816E-4D45-94AD-A443830CBB55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Cube 121">
                  <a:extLst>
                    <a:ext uri="{FF2B5EF4-FFF2-40B4-BE49-F238E27FC236}">
                      <a16:creationId xmlns:a16="http://schemas.microsoft.com/office/drawing/2014/main" id="{83D38891-5D7C-4C95-A43F-0AE22EF31769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Cube 122">
                  <a:extLst>
                    <a:ext uri="{FF2B5EF4-FFF2-40B4-BE49-F238E27FC236}">
                      <a16:creationId xmlns:a16="http://schemas.microsoft.com/office/drawing/2014/main" id="{0814661F-B58C-4B18-A8F0-B81F4750D83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ube 123">
                  <a:extLst>
                    <a:ext uri="{FF2B5EF4-FFF2-40B4-BE49-F238E27FC236}">
                      <a16:creationId xmlns:a16="http://schemas.microsoft.com/office/drawing/2014/main" id="{34C155E3-52C6-4245-873D-474BBB7FE12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35FFA0E-21D0-479C-A3EE-7D1FD48E5E8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13" name="Cube 112">
                  <a:extLst>
                    <a:ext uri="{FF2B5EF4-FFF2-40B4-BE49-F238E27FC236}">
                      <a16:creationId xmlns:a16="http://schemas.microsoft.com/office/drawing/2014/main" id="{E5EDD728-4381-4400-AB34-545146CD777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Cube 113">
                  <a:extLst>
                    <a:ext uri="{FF2B5EF4-FFF2-40B4-BE49-F238E27FC236}">
                      <a16:creationId xmlns:a16="http://schemas.microsoft.com/office/drawing/2014/main" id="{964E072A-4F5F-419D-B403-94F5893CE504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Cube 114">
                  <a:extLst>
                    <a:ext uri="{FF2B5EF4-FFF2-40B4-BE49-F238E27FC236}">
                      <a16:creationId xmlns:a16="http://schemas.microsoft.com/office/drawing/2014/main" id="{38C4604F-670F-4AED-99F4-B6D8A5205CCB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Cube 115">
                  <a:extLst>
                    <a:ext uri="{FF2B5EF4-FFF2-40B4-BE49-F238E27FC236}">
                      <a16:creationId xmlns:a16="http://schemas.microsoft.com/office/drawing/2014/main" id="{530795C1-43DB-43AC-AE1E-359D71CC1C1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Cube 116">
                  <a:extLst>
                    <a:ext uri="{FF2B5EF4-FFF2-40B4-BE49-F238E27FC236}">
                      <a16:creationId xmlns:a16="http://schemas.microsoft.com/office/drawing/2014/main" id="{941F04C0-987C-4377-A05B-102587DB8C30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Cube 117">
                  <a:extLst>
                    <a:ext uri="{FF2B5EF4-FFF2-40B4-BE49-F238E27FC236}">
                      <a16:creationId xmlns:a16="http://schemas.microsoft.com/office/drawing/2014/main" id="{5A4EDE60-FABD-4BF2-BE51-02C5C5B6DAF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97EBF6F-1D92-4789-8B31-F6735B31F4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B71FF05A-0350-4E40-94AE-DF0B93A1B64F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D594EC93-766C-4BE9-A8D8-12F4550878C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5B28DDC3-9297-4E84-8B7D-5F3276E6EC37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BD952E0D-D383-48C9-A1E1-94DBC7094145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ube 110">
                  <a:extLst>
                    <a:ext uri="{FF2B5EF4-FFF2-40B4-BE49-F238E27FC236}">
                      <a16:creationId xmlns:a16="http://schemas.microsoft.com/office/drawing/2014/main" id="{4DC72CFB-2D66-4E5D-B600-3C50E2AE8C3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ube 111">
                  <a:extLst>
                    <a:ext uri="{FF2B5EF4-FFF2-40B4-BE49-F238E27FC236}">
                      <a16:creationId xmlns:a16="http://schemas.microsoft.com/office/drawing/2014/main" id="{B8F33D1E-F555-41F7-B454-808B03F5762D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D995449-0A44-475A-A58E-63A71F54B3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8237B31B-7E80-40D9-9208-C68659AB163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01F60298-1F78-4765-8BC7-7D17D9955892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98C02FDA-8423-4072-8196-A288ADD876F9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7FC5D470-296F-4BCA-8770-84BDE5A4B64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73F43B5C-5434-4A97-B6C8-F7BEE282B06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1D2AD94C-FFC6-4036-A0BA-53D3A11E4796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2001B5-76D6-488B-B495-DA003DFAE0C0}"/>
                </a:ext>
              </a:extLst>
            </p:cNvPr>
            <p:cNvGrpSpPr/>
            <p:nvPr/>
          </p:nvGrpSpPr>
          <p:grpSpPr>
            <a:xfrm>
              <a:off x="412111" y="1549478"/>
              <a:ext cx="5262375" cy="3635000"/>
              <a:chOff x="412111" y="1549478"/>
              <a:chExt cx="5262375" cy="3635000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2847B6C9-EFE2-416C-A65C-B6331C99966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41" name="Cube 240">
                  <a:extLst>
                    <a:ext uri="{FF2B5EF4-FFF2-40B4-BE49-F238E27FC236}">
                      <a16:creationId xmlns:a16="http://schemas.microsoft.com/office/drawing/2014/main" id="{C0D20A40-F638-4C40-9010-ACB4F3E336BF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Cube 241">
                  <a:extLst>
                    <a:ext uri="{FF2B5EF4-FFF2-40B4-BE49-F238E27FC236}">
                      <a16:creationId xmlns:a16="http://schemas.microsoft.com/office/drawing/2014/main" id="{8F2849FB-CAE6-48FB-B1B7-0F3D85CC2B2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Cube 242">
                  <a:extLst>
                    <a:ext uri="{FF2B5EF4-FFF2-40B4-BE49-F238E27FC236}">
                      <a16:creationId xmlns:a16="http://schemas.microsoft.com/office/drawing/2014/main" id="{EC21FC92-77E4-4D06-B471-5B9DDE565CB9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Cube 243">
                  <a:extLst>
                    <a:ext uri="{FF2B5EF4-FFF2-40B4-BE49-F238E27FC236}">
                      <a16:creationId xmlns:a16="http://schemas.microsoft.com/office/drawing/2014/main" id="{D976874D-3F0E-4387-85F2-BF7A9AF6614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Cube 244">
                  <a:extLst>
                    <a:ext uri="{FF2B5EF4-FFF2-40B4-BE49-F238E27FC236}">
                      <a16:creationId xmlns:a16="http://schemas.microsoft.com/office/drawing/2014/main" id="{B2D99295-D2B1-4D17-BAEA-73E512E0D229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Cube 245">
                  <a:extLst>
                    <a:ext uri="{FF2B5EF4-FFF2-40B4-BE49-F238E27FC236}">
                      <a16:creationId xmlns:a16="http://schemas.microsoft.com/office/drawing/2014/main" id="{F39E2377-ED6F-4E97-9620-2489CB7EEFAF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B3A89D9-C7DB-414B-AD1E-E138E45DB3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50" name="Cube 249">
                  <a:extLst>
                    <a:ext uri="{FF2B5EF4-FFF2-40B4-BE49-F238E27FC236}">
                      <a16:creationId xmlns:a16="http://schemas.microsoft.com/office/drawing/2014/main" id="{8694873C-83E0-414B-BB9B-6C6DC69BCFA0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Cube 250">
                  <a:extLst>
                    <a:ext uri="{FF2B5EF4-FFF2-40B4-BE49-F238E27FC236}">
                      <a16:creationId xmlns:a16="http://schemas.microsoft.com/office/drawing/2014/main" id="{4AD594DA-9D66-4AA2-BFAC-AF04F7626ABB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Cube 251">
                  <a:extLst>
                    <a:ext uri="{FF2B5EF4-FFF2-40B4-BE49-F238E27FC236}">
                      <a16:creationId xmlns:a16="http://schemas.microsoft.com/office/drawing/2014/main" id="{29445578-6DC0-4149-A881-85B9EB1180E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Cube 252">
                  <a:extLst>
                    <a:ext uri="{FF2B5EF4-FFF2-40B4-BE49-F238E27FC236}">
                      <a16:creationId xmlns:a16="http://schemas.microsoft.com/office/drawing/2014/main" id="{07A1D1E8-3894-4ED4-A5BC-0C450ED83861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Cube 253">
                  <a:extLst>
                    <a:ext uri="{FF2B5EF4-FFF2-40B4-BE49-F238E27FC236}">
                      <a16:creationId xmlns:a16="http://schemas.microsoft.com/office/drawing/2014/main" id="{DE89B564-38DB-48C2-A770-E5FAEF5FE2C5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Cube 254">
                  <a:extLst>
                    <a:ext uri="{FF2B5EF4-FFF2-40B4-BE49-F238E27FC236}">
                      <a16:creationId xmlns:a16="http://schemas.microsoft.com/office/drawing/2014/main" id="{D8C127CD-B052-4795-80AF-E131B856039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C45F2874-1905-4B95-8C95-07D08F2299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57" name="Cube 256">
                  <a:extLst>
                    <a:ext uri="{FF2B5EF4-FFF2-40B4-BE49-F238E27FC236}">
                      <a16:creationId xmlns:a16="http://schemas.microsoft.com/office/drawing/2014/main" id="{A5DEC9D2-BFC4-4785-966A-6275DA04B0C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Cube 257">
                  <a:extLst>
                    <a:ext uri="{FF2B5EF4-FFF2-40B4-BE49-F238E27FC236}">
                      <a16:creationId xmlns:a16="http://schemas.microsoft.com/office/drawing/2014/main" id="{9563E8A7-9032-45A2-8A11-8B714435C8C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Cube 258">
                  <a:extLst>
                    <a:ext uri="{FF2B5EF4-FFF2-40B4-BE49-F238E27FC236}">
                      <a16:creationId xmlns:a16="http://schemas.microsoft.com/office/drawing/2014/main" id="{61BCEDB9-0A4B-4A35-8941-D83D3B09CF37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Cube 259">
                  <a:extLst>
                    <a:ext uri="{FF2B5EF4-FFF2-40B4-BE49-F238E27FC236}">
                      <a16:creationId xmlns:a16="http://schemas.microsoft.com/office/drawing/2014/main" id="{434990A2-EB0C-4FA6-BDC1-6A3559C8B629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Cube 260">
                  <a:extLst>
                    <a:ext uri="{FF2B5EF4-FFF2-40B4-BE49-F238E27FC236}">
                      <a16:creationId xmlns:a16="http://schemas.microsoft.com/office/drawing/2014/main" id="{E780BDBB-4024-47F1-9AAA-9FC70F23AAF2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Cube 261">
                  <a:extLst>
                    <a:ext uri="{FF2B5EF4-FFF2-40B4-BE49-F238E27FC236}">
                      <a16:creationId xmlns:a16="http://schemas.microsoft.com/office/drawing/2014/main" id="{711A341A-6B03-4FFB-B353-0DD370F5FD0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A03956D4-B45E-4DFB-9E5B-2F9413DF415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64" name="Cube 263">
                  <a:extLst>
                    <a:ext uri="{FF2B5EF4-FFF2-40B4-BE49-F238E27FC236}">
                      <a16:creationId xmlns:a16="http://schemas.microsoft.com/office/drawing/2014/main" id="{9F4AB85C-B949-4452-AB7D-85F9059C13D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E934488E-630D-472C-8712-D324968BA161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313C5818-5358-4272-9A0F-1CA45FC5D79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FDF9576-0019-4D50-99EC-D84B65640599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Cube 267">
                  <a:extLst>
                    <a:ext uri="{FF2B5EF4-FFF2-40B4-BE49-F238E27FC236}">
                      <a16:creationId xmlns:a16="http://schemas.microsoft.com/office/drawing/2014/main" id="{5594BE8B-2D44-4F42-A13C-B15D2DA89A16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Cube 268">
                  <a:extLst>
                    <a:ext uri="{FF2B5EF4-FFF2-40B4-BE49-F238E27FC236}">
                      <a16:creationId xmlns:a16="http://schemas.microsoft.com/office/drawing/2014/main" id="{4B5A9D5A-D194-4707-B406-7C2F047B5548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418B1FB-28CC-4440-BC88-B822E9511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686" y="4911634"/>
                <a:ext cx="49778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EE5E5C-495E-42F6-84C6-FE35982C6A58}"/>
                  </a:ext>
                </a:extLst>
              </p:cNvPr>
              <p:cNvCxnSpPr/>
              <p:nvPr/>
            </p:nvCxnSpPr>
            <p:spPr>
              <a:xfrm>
                <a:off x="696686" y="1549478"/>
                <a:ext cx="0" cy="33621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39774A-254B-4057-916C-7C4AADD8F23F}"/>
                  </a:ext>
                </a:extLst>
              </p:cNvPr>
              <p:cNvCxnSpPr/>
              <p:nvPr/>
            </p:nvCxnSpPr>
            <p:spPr>
              <a:xfrm flipH="1">
                <a:off x="412111" y="4911634"/>
                <a:ext cx="284575" cy="2728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04B61-2073-48EB-AFBA-4F482621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16423-AF1E-41F6-A813-36C3C3FC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73</a:t>
            </a:fld>
            <a:endParaRPr lang="en-US"/>
          </a:p>
        </p:txBody>
      </p: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AC8203F-14CE-4E72-922E-F5FA6188033B}"/>
              </a:ext>
            </a:extLst>
          </p:cNvPr>
          <p:cNvGrpSpPr/>
          <p:nvPr/>
        </p:nvGrpSpPr>
        <p:grpSpPr>
          <a:xfrm>
            <a:off x="412110" y="1549478"/>
            <a:ext cx="5262375" cy="3635000"/>
            <a:chOff x="412111" y="1549478"/>
            <a:chExt cx="5262375" cy="3635000"/>
          </a:xfrm>
        </p:grpSpPr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55C3897-5880-49DE-B167-BB57A00129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666" name="Cube 665">
                <a:extLst>
                  <a:ext uri="{FF2B5EF4-FFF2-40B4-BE49-F238E27FC236}">
                    <a16:creationId xmlns:a16="http://schemas.microsoft.com/office/drawing/2014/main" id="{75A00797-99C6-4929-9B46-8EA1E4440085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Cube 666">
                <a:extLst>
                  <a:ext uri="{FF2B5EF4-FFF2-40B4-BE49-F238E27FC236}">
                    <a16:creationId xmlns:a16="http://schemas.microsoft.com/office/drawing/2014/main" id="{F191FFBB-ECFC-4703-9A7B-7B4506140081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8" name="Cube 667">
                <a:extLst>
                  <a:ext uri="{FF2B5EF4-FFF2-40B4-BE49-F238E27FC236}">
                    <a16:creationId xmlns:a16="http://schemas.microsoft.com/office/drawing/2014/main" id="{62EA26CA-AFB8-4C85-8BE3-B10E949DAAA9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9" name="Cube 668">
                <a:extLst>
                  <a:ext uri="{FF2B5EF4-FFF2-40B4-BE49-F238E27FC236}">
                    <a16:creationId xmlns:a16="http://schemas.microsoft.com/office/drawing/2014/main" id="{F0C2B879-E59D-41BC-B468-C90AC1D17897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Cube 669">
                <a:extLst>
                  <a:ext uri="{FF2B5EF4-FFF2-40B4-BE49-F238E27FC236}">
                    <a16:creationId xmlns:a16="http://schemas.microsoft.com/office/drawing/2014/main" id="{124C46BB-800F-4059-8756-EDBE768C7128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Cube 670">
                <a:extLst>
                  <a:ext uri="{FF2B5EF4-FFF2-40B4-BE49-F238E27FC236}">
                    <a16:creationId xmlns:a16="http://schemas.microsoft.com/office/drawing/2014/main" id="{7D0C9ECF-03BC-4127-849A-26C58EDE5396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3F9A754B-9FE6-4106-BD46-1852C58918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660" name="Cube 659">
                <a:extLst>
                  <a:ext uri="{FF2B5EF4-FFF2-40B4-BE49-F238E27FC236}">
                    <a16:creationId xmlns:a16="http://schemas.microsoft.com/office/drawing/2014/main" id="{5D64176F-0F1E-4118-B2D2-7B4EFEEFDFCD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Cube 660">
                <a:extLst>
                  <a:ext uri="{FF2B5EF4-FFF2-40B4-BE49-F238E27FC236}">
                    <a16:creationId xmlns:a16="http://schemas.microsoft.com/office/drawing/2014/main" id="{1B008EFE-FFBD-44A5-8769-9482E6851CD8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Cube 661">
                <a:extLst>
                  <a:ext uri="{FF2B5EF4-FFF2-40B4-BE49-F238E27FC236}">
                    <a16:creationId xmlns:a16="http://schemas.microsoft.com/office/drawing/2014/main" id="{1A347866-99E2-437F-A73B-9FC1F228D6C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3" name="Cube 662">
                <a:extLst>
                  <a:ext uri="{FF2B5EF4-FFF2-40B4-BE49-F238E27FC236}">
                    <a16:creationId xmlns:a16="http://schemas.microsoft.com/office/drawing/2014/main" id="{F47FDF7C-EDB6-40CF-9AE3-453558C1EA00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Cube 663">
                <a:extLst>
                  <a:ext uri="{FF2B5EF4-FFF2-40B4-BE49-F238E27FC236}">
                    <a16:creationId xmlns:a16="http://schemas.microsoft.com/office/drawing/2014/main" id="{D59A3CB0-A84C-4A97-A664-C92E756DB2C9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Cube 664">
                <a:extLst>
                  <a:ext uri="{FF2B5EF4-FFF2-40B4-BE49-F238E27FC236}">
                    <a16:creationId xmlns:a16="http://schemas.microsoft.com/office/drawing/2014/main" id="{1A556E41-D2D4-451B-9BB8-C8379EC229BB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A4249729-4A37-4579-855A-50A7B95623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654" name="Cube 653">
                <a:extLst>
                  <a:ext uri="{FF2B5EF4-FFF2-40B4-BE49-F238E27FC236}">
                    <a16:creationId xmlns:a16="http://schemas.microsoft.com/office/drawing/2014/main" id="{55B94EF5-260E-45AF-AC77-A1309B7CB3BC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Cube 654">
                <a:extLst>
                  <a:ext uri="{FF2B5EF4-FFF2-40B4-BE49-F238E27FC236}">
                    <a16:creationId xmlns:a16="http://schemas.microsoft.com/office/drawing/2014/main" id="{F19AABEC-590D-40EC-B295-074EC0FD8EB9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Cube 655">
                <a:extLst>
                  <a:ext uri="{FF2B5EF4-FFF2-40B4-BE49-F238E27FC236}">
                    <a16:creationId xmlns:a16="http://schemas.microsoft.com/office/drawing/2014/main" id="{8FEF8797-6A1C-478D-825D-2EB55404E8C8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7" name="Cube 656">
                <a:extLst>
                  <a:ext uri="{FF2B5EF4-FFF2-40B4-BE49-F238E27FC236}">
                    <a16:creationId xmlns:a16="http://schemas.microsoft.com/office/drawing/2014/main" id="{FF570A46-E53B-4428-A36F-8265A80731B8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Cube 657">
                <a:extLst>
                  <a:ext uri="{FF2B5EF4-FFF2-40B4-BE49-F238E27FC236}">
                    <a16:creationId xmlns:a16="http://schemas.microsoft.com/office/drawing/2014/main" id="{D89A91E8-AF4B-4349-BCF7-E86D63C562E8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Cube 658">
                <a:extLst>
                  <a:ext uri="{FF2B5EF4-FFF2-40B4-BE49-F238E27FC236}">
                    <a16:creationId xmlns:a16="http://schemas.microsoft.com/office/drawing/2014/main" id="{E2272F86-F56C-4A61-ACBC-87A24BCB37AE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F23B8B16-2CD7-47BB-9D83-EEA00F11D4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648" name="Cube 647">
                <a:extLst>
                  <a:ext uri="{FF2B5EF4-FFF2-40B4-BE49-F238E27FC236}">
                    <a16:creationId xmlns:a16="http://schemas.microsoft.com/office/drawing/2014/main" id="{2BA4AA26-DFCF-4D9B-AE4B-5D3D35735FAC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Cube 648">
                <a:extLst>
                  <a:ext uri="{FF2B5EF4-FFF2-40B4-BE49-F238E27FC236}">
                    <a16:creationId xmlns:a16="http://schemas.microsoft.com/office/drawing/2014/main" id="{35C1C1AD-5B59-4BA8-9E21-BE0866FD4EE8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Cube 649">
                <a:extLst>
                  <a:ext uri="{FF2B5EF4-FFF2-40B4-BE49-F238E27FC236}">
                    <a16:creationId xmlns:a16="http://schemas.microsoft.com/office/drawing/2014/main" id="{7DED3A23-DB07-432E-8BDA-703D3ED151C2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1" name="Cube 650">
                <a:extLst>
                  <a:ext uri="{FF2B5EF4-FFF2-40B4-BE49-F238E27FC236}">
                    <a16:creationId xmlns:a16="http://schemas.microsoft.com/office/drawing/2014/main" id="{0804E6EA-0867-43C6-B0E8-919A4EA235A7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Cube 651">
                <a:extLst>
                  <a:ext uri="{FF2B5EF4-FFF2-40B4-BE49-F238E27FC236}">
                    <a16:creationId xmlns:a16="http://schemas.microsoft.com/office/drawing/2014/main" id="{07CCF6C9-EBAA-4623-A311-6CFDF1B014E5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Cube 652">
                <a:extLst>
                  <a:ext uri="{FF2B5EF4-FFF2-40B4-BE49-F238E27FC236}">
                    <a16:creationId xmlns:a16="http://schemas.microsoft.com/office/drawing/2014/main" id="{5F26A352-F419-4D57-A54E-2AD193BADCF1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6DA45BE7-E6EB-4AAE-BC09-90D8AA761004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D551013F-A70E-48CF-8715-441EC8A489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4E413C0C-B3C8-4738-A208-774E3E4D4B0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F03F2B85-B587-47FD-91D7-391231BAF7F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86147A92-210F-4BB4-83C2-81C62FCC6219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C55258BB-F1C9-4BB4-8EB8-95592E0FB611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65A1EFA0-8F79-4D68-8738-6552744E06A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8B8ABF11-F480-412C-A7C4-F8A8ADEE80FC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6B6A2850-C4F4-471B-AC17-70D2BAF695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36" name="Cube 635">
                  <a:extLst>
                    <a:ext uri="{FF2B5EF4-FFF2-40B4-BE49-F238E27FC236}">
                      <a16:creationId xmlns:a16="http://schemas.microsoft.com/office/drawing/2014/main" id="{53D77856-FC07-4130-969C-F604E66CB25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Cube 636">
                  <a:extLst>
                    <a:ext uri="{FF2B5EF4-FFF2-40B4-BE49-F238E27FC236}">
                      <a16:creationId xmlns:a16="http://schemas.microsoft.com/office/drawing/2014/main" id="{3A2DCF4D-2AE7-4D0D-9048-4535AD4A3A3F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Cube 637">
                  <a:extLst>
                    <a:ext uri="{FF2B5EF4-FFF2-40B4-BE49-F238E27FC236}">
                      <a16:creationId xmlns:a16="http://schemas.microsoft.com/office/drawing/2014/main" id="{C708A559-F53F-4E4F-9D87-D1ED23A34D38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9" name="Cube 638">
                  <a:extLst>
                    <a:ext uri="{FF2B5EF4-FFF2-40B4-BE49-F238E27FC236}">
                      <a16:creationId xmlns:a16="http://schemas.microsoft.com/office/drawing/2014/main" id="{EA02E61D-7395-4631-9716-9D0066CB44B8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627AFBA-AA0D-401A-9276-E4AE046546A0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8EC2CF4B-955E-49E9-BFFA-63D09149173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3F1C262E-768F-4DD7-8A45-302954FEBF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30" name="Cube 629">
                  <a:extLst>
                    <a:ext uri="{FF2B5EF4-FFF2-40B4-BE49-F238E27FC236}">
                      <a16:creationId xmlns:a16="http://schemas.microsoft.com/office/drawing/2014/main" id="{4935CFC9-D492-414A-90D0-1EC1C072817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Cube 630">
                  <a:extLst>
                    <a:ext uri="{FF2B5EF4-FFF2-40B4-BE49-F238E27FC236}">
                      <a16:creationId xmlns:a16="http://schemas.microsoft.com/office/drawing/2014/main" id="{DF5F269C-1EF3-422D-BF1B-68B7FCC2ACD1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Cube 631">
                  <a:extLst>
                    <a:ext uri="{FF2B5EF4-FFF2-40B4-BE49-F238E27FC236}">
                      <a16:creationId xmlns:a16="http://schemas.microsoft.com/office/drawing/2014/main" id="{59CC162D-2C6D-4B60-A7C2-3C26E68DAE34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3" name="Cube 632">
                  <a:extLst>
                    <a:ext uri="{FF2B5EF4-FFF2-40B4-BE49-F238E27FC236}">
                      <a16:creationId xmlns:a16="http://schemas.microsoft.com/office/drawing/2014/main" id="{B961BB2E-6DB3-4E8E-8318-7587C9C9365A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Cube 633">
                  <a:extLst>
                    <a:ext uri="{FF2B5EF4-FFF2-40B4-BE49-F238E27FC236}">
                      <a16:creationId xmlns:a16="http://schemas.microsoft.com/office/drawing/2014/main" id="{2EBB311A-054C-4552-99B3-C7EEB19F3B40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Cube 634">
                  <a:extLst>
                    <a:ext uri="{FF2B5EF4-FFF2-40B4-BE49-F238E27FC236}">
                      <a16:creationId xmlns:a16="http://schemas.microsoft.com/office/drawing/2014/main" id="{072DDC25-6BF2-4C4C-A9AC-1EB1A0ED72C8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2F4898FF-2569-448A-82EC-357FAD4F8F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24" name="Cube 623">
                  <a:extLst>
                    <a:ext uri="{FF2B5EF4-FFF2-40B4-BE49-F238E27FC236}">
                      <a16:creationId xmlns:a16="http://schemas.microsoft.com/office/drawing/2014/main" id="{06606525-18A8-4B94-ABD0-01482629F11E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Cube 624">
                  <a:extLst>
                    <a:ext uri="{FF2B5EF4-FFF2-40B4-BE49-F238E27FC236}">
                      <a16:creationId xmlns:a16="http://schemas.microsoft.com/office/drawing/2014/main" id="{1F55BE8D-8090-482A-8DF2-7E4B2F0EEB2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Cube 625">
                  <a:extLst>
                    <a:ext uri="{FF2B5EF4-FFF2-40B4-BE49-F238E27FC236}">
                      <a16:creationId xmlns:a16="http://schemas.microsoft.com/office/drawing/2014/main" id="{E13F181D-53D5-43C2-B6B1-9EAAA0DC9FD8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7" name="Cube 626">
                  <a:extLst>
                    <a:ext uri="{FF2B5EF4-FFF2-40B4-BE49-F238E27FC236}">
                      <a16:creationId xmlns:a16="http://schemas.microsoft.com/office/drawing/2014/main" id="{1D5C8325-D1FD-4D2C-988A-FF83D5712EBD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Cube 627">
                  <a:extLst>
                    <a:ext uri="{FF2B5EF4-FFF2-40B4-BE49-F238E27FC236}">
                      <a16:creationId xmlns:a16="http://schemas.microsoft.com/office/drawing/2014/main" id="{C3362E40-4E43-4A73-B2D1-E8A825EEA962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Cube 628">
                  <a:extLst>
                    <a:ext uri="{FF2B5EF4-FFF2-40B4-BE49-F238E27FC236}">
                      <a16:creationId xmlns:a16="http://schemas.microsoft.com/office/drawing/2014/main" id="{CD0A272F-3003-4670-993E-404DD8A2FA6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5229FE81-2525-4DEB-BBE8-DFBFA5DD3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1916996E-3724-455E-8B10-D8832FC9BED6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173A662E-F76C-4A52-AEFF-87A2D6F4067A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2E50D797-0404-44DE-9DA7-D6535F022E78}"/>
              </a:ext>
            </a:extLst>
          </p:cNvPr>
          <p:cNvGrpSpPr/>
          <p:nvPr/>
        </p:nvGrpSpPr>
        <p:grpSpPr>
          <a:xfrm>
            <a:off x="412109" y="1549477"/>
            <a:ext cx="5262375" cy="3635000"/>
            <a:chOff x="412111" y="1549478"/>
            <a:chExt cx="5262375" cy="3635000"/>
          </a:xfrm>
        </p:grpSpPr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B2A01749-2B72-46EA-97D1-E9509C4209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727" name="Cube 726">
                <a:extLst>
                  <a:ext uri="{FF2B5EF4-FFF2-40B4-BE49-F238E27FC236}">
                    <a16:creationId xmlns:a16="http://schemas.microsoft.com/office/drawing/2014/main" id="{B0E32985-7FEF-4C0A-832C-C9092EFE6EC4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Cube 727">
                <a:extLst>
                  <a:ext uri="{FF2B5EF4-FFF2-40B4-BE49-F238E27FC236}">
                    <a16:creationId xmlns:a16="http://schemas.microsoft.com/office/drawing/2014/main" id="{9A714AE2-5660-409A-9226-24F5FB8C7117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ube 728">
                <a:extLst>
                  <a:ext uri="{FF2B5EF4-FFF2-40B4-BE49-F238E27FC236}">
                    <a16:creationId xmlns:a16="http://schemas.microsoft.com/office/drawing/2014/main" id="{589AFFFD-0CDE-4FBA-81A3-D2AFDBBD5B92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0" name="Cube 729">
                <a:extLst>
                  <a:ext uri="{FF2B5EF4-FFF2-40B4-BE49-F238E27FC236}">
                    <a16:creationId xmlns:a16="http://schemas.microsoft.com/office/drawing/2014/main" id="{8BE13DA7-D52D-4848-AF58-241B5252D887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Cube 730">
                <a:extLst>
                  <a:ext uri="{FF2B5EF4-FFF2-40B4-BE49-F238E27FC236}">
                    <a16:creationId xmlns:a16="http://schemas.microsoft.com/office/drawing/2014/main" id="{316C2A8A-63A9-43F5-8D74-94742FF6C2F0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ube 731">
                <a:extLst>
                  <a:ext uri="{FF2B5EF4-FFF2-40B4-BE49-F238E27FC236}">
                    <a16:creationId xmlns:a16="http://schemas.microsoft.com/office/drawing/2014/main" id="{47B06DC7-5BF9-4A92-A2C0-C918BF5F71F5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CDDDB317-9C27-4A8D-AB6E-989FAAAAED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721" name="Cube 720">
                <a:extLst>
                  <a:ext uri="{FF2B5EF4-FFF2-40B4-BE49-F238E27FC236}">
                    <a16:creationId xmlns:a16="http://schemas.microsoft.com/office/drawing/2014/main" id="{D1F8BCED-B524-490F-8BC7-4AF5BDD1BE3E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Cube 721">
                <a:extLst>
                  <a:ext uri="{FF2B5EF4-FFF2-40B4-BE49-F238E27FC236}">
                    <a16:creationId xmlns:a16="http://schemas.microsoft.com/office/drawing/2014/main" id="{61D1DCF9-594C-4842-A8DB-22E0E6E25A5D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Cube 722">
                <a:extLst>
                  <a:ext uri="{FF2B5EF4-FFF2-40B4-BE49-F238E27FC236}">
                    <a16:creationId xmlns:a16="http://schemas.microsoft.com/office/drawing/2014/main" id="{5C4F9397-9FF1-41AF-9DEC-5E6955D1E59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4" name="Cube 723">
                <a:extLst>
                  <a:ext uri="{FF2B5EF4-FFF2-40B4-BE49-F238E27FC236}">
                    <a16:creationId xmlns:a16="http://schemas.microsoft.com/office/drawing/2014/main" id="{4EC2990D-24FA-4608-B543-B2C0520F1F11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Cube 724">
                <a:extLst>
                  <a:ext uri="{FF2B5EF4-FFF2-40B4-BE49-F238E27FC236}">
                    <a16:creationId xmlns:a16="http://schemas.microsoft.com/office/drawing/2014/main" id="{5271F82D-A8AC-4848-BE4E-A673A69B70F3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Cube 725">
                <a:extLst>
                  <a:ext uri="{FF2B5EF4-FFF2-40B4-BE49-F238E27FC236}">
                    <a16:creationId xmlns:a16="http://schemas.microsoft.com/office/drawing/2014/main" id="{4FE7B378-0DF7-48B8-A2FE-484154040D3D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389E2574-BEBE-4437-9ABE-1965EA8DF0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715" name="Cube 714">
                <a:extLst>
                  <a:ext uri="{FF2B5EF4-FFF2-40B4-BE49-F238E27FC236}">
                    <a16:creationId xmlns:a16="http://schemas.microsoft.com/office/drawing/2014/main" id="{037B0120-5FEF-4961-AE1D-5B5720CF84A2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Cube 715">
                <a:extLst>
                  <a:ext uri="{FF2B5EF4-FFF2-40B4-BE49-F238E27FC236}">
                    <a16:creationId xmlns:a16="http://schemas.microsoft.com/office/drawing/2014/main" id="{C95FBFCC-1ECF-4358-A46E-BF00DD7EA4B7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Cube 716">
                <a:extLst>
                  <a:ext uri="{FF2B5EF4-FFF2-40B4-BE49-F238E27FC236}">
                    <a16:creationId xmlns:a16="http://schemas.microsoft.com/office/drawing/2014/main" id="{98B19372-006B-4EAF-A241-F6A3657F8119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8" name="Cube 717">
                <a:extLst>
                  <a:ext uri="{FF2B5EF4-FFF2-40B4-BE49-F238E27FC236}">
                    <a16:creationId xmlns:a16="http://schemas.microsoft.com/office/drawing/2014/main" id="{3047A4E0-D5D5-4745-96F5-C8EDB05C1D55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Cube 718">
                <a:extLst>
                  <a:ext uri="{FF2B5EF4-FFF2-40B4-BE49-F238E27FC236}">
                    <a16:creationId xmlns:a16="http://schemas.microsoft.com/office/drawing/2014/main" id="{8FB480FF-FAF4-48C0-BE98-745080870B07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Cube 719">
                <a:extLst>
                  <a:ext uri="{FF2B5EF4-FFF2-40B4-BE49-F238E27FC236}">
                    <a16:creationId xmlns:a16="http://schemas.microsoft.com/office/drawing/2014/main" id="{3F2DF4FD-94B3-486C-9B4B-574A5F395455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ECE12F73-E898-4A8E-9D32-96FF791059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709" name="Cube 708">
                <a:extLst>
                  <a:ext uri="{FF2B5EF4-FFF2-40B4-BE49-F238E27FC236}">
                    <a16:creationId xmlns:a16="http://schemas.microsoft.com/office/drawing/2014/main" id="{FC13AD05-9A6F-4A02-A6C5-95FD45F631DF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Cube 709">
                <a:extLst>
                  <a:ext uri="{FF2B5EF4-FFF2-40B4-BE49-F238E27FC236}">
                    <a16:creationId xmlns:a16="http://schemas.microsoft.com/office/drawing/2014/main" id="{9CE6A7EF-5B8D-4D27-AEFC-7A90557FE5CB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Cube 710">
                <a:extLst>
                  <a:ext uri="{FF2B5EF4-FFF2-40B4-BE49-F238E27FC236}">
                    <a16:creationId xmlns:a16="http://schemas.microsoft.com/office/drawing/2014/main" id="{62BF9925-A120-4A9A-88C8-BD59D66B9038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2" name="Cube 711">
                <a:extLst>
                  <a:ext uri="{FF2B5EF4-FFF2-40B4-BE49-F238E27FC236}">
                    <a16:creationId xmlns:a16="http://schemas.microsoft.com/office/drawing/2014/main" id="{61E8E76E-B590-4BE8-A958-325FB41301CD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Cube 712">
                <a:extLst>
                  <a:ext uri="{FF2B5EF4-FFF2-40B4-BE49-F238E27FC236}">
                    <a16:creationId xmlns:a16="http://schemas.microsoft.com/office/drawing/2014/main" id="{58BAAEB7-76C1-42FD-B11F-ECD92BF1CF50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Cube 713">
                <a:extLst>
                  <a:ext uri="{FF2B5EF4-FFF2-40B4-BE49-F238E27FC236}">
                    <a16:creationId xmlns:a16="http://schemas.microsoft.com/office/drawing/2014/main" id="{E315C420-E7DD-4DDE-ABBA-BC8E31449B2C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7C4AE923-47F2-4D1B-A2A4-55FE06D92771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40A7ED0-9B3C-4039-BEC2-5DCBD498D6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703" name="Cube 702">
                  <a:extLst>
                    <a:ext uri="{FF2B5EF4-FFF2-40B4-BE49-F238E27FC236}">
                      <a16:creationId xmlns:a16="http://schemas.microsoft.com/office/drawing/2014/main" id="{79764B6C-8123-4893-B540-7650CB284D8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Cube 703">
                  <a:extLst>
                    <a:ext uri="{FF2B5EF4-FFF2-40B4-BE49-F238E27FC236}">
                      <a16:creationId xmlns:a16="http://schemas.microsoft.com/office/drawing/2014/main" id="{7EFE4038-A3F8-4A8E-AF4D-837129BD7607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Cube 704">
                  <a:extLst>
                    <a:ext uri="{FF2B5EF4-FFF2-40B4-BE49-F238E27FC236}">
                      <a16:creationId xmlns:a16="http://schemas.microsoft.com/office/drawing/2014/main" id="{14009054-F886-4943-A2DB-E8DEF754ABBF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6" name="Cube 705">
                  <a:extLst>
                    <a:ext uri="{FF2B5EF4-FFF2-40B4-BE49-F238E27FC236}">
                      <a16:creationId xmlns:a16="http://schemas.microsoft.com/office/drawing/2014/main" id="{1AB2CA11-F8FF-4103-992B-AC31E8D8AEBF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Cube 706">
                  <a:extLst>
                    <a:ext uri="{FF2B5EF4-FFF2-40B4-BE49-F238E27FC236}">
                      <a16:creationId xmlns:a16="http://schemas.microsoft.com/office/drawing/2014/main" id="{A355772E-1F24-4159-98DB-7DA63A532A9D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Cube 707">
                  <a:extLst>
                    <a:ext uri="{FF2B5EF4-FFF2-40B4-BE49-F238E27FC236}">
                      <a16:creationId xmlns:a16="http://schemas.microsoft.com/office/drawing/2014/main" id="{237EE625-C7FA-43EE-AEEB-C72D6E32FD2C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1F0EC938-E922-498A-B960-2F57573D67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97" name="Cube 696">
                  <a:extLst>
                    <a:ext uri="{FF2B5EF4-FFF2-40B4-BE49-F238E27FC236}">
                      <a16:creationId xmlns:a16="http://schemas.microsoft.com/office/drawing/2014/main" id="{EFA956EF-1017-4A8F-BF3E-DC6F1C8D319D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Cube 697">
                  <a:extLst>
                    <a:ext uri="{FF2B5EF4-FFF2-40B4-BE49-F238E27FC236}">
                      <a16:creationId xmlns:a16="http://schemas.microsoft.com/office/drawing/2014/main" id="{80D95B82-277E-4CC7-81A9-815FD3FCF5BE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Cube 698">
                  <a:extLst>
                    <a:ext uri="{FF2B5EF4-FFF2-40B4-BE49-F238E27FC236}">
                      <a16:creationId xmlns:a16="http://schemas.microsoft.com/office/drawing/2014/main" id="{C1898002-8BD0-4AAB-B639-7DDEC414296D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0" name="Cube 699">
                  <a:extLst>
                    <a:ext uri="{FF2B5EF4-FFF2-40B4-BE49-F238E27FC236}">
                      <a16:creationId xmlns:a16="http://schemas.microsoft.com/office/drawing/2014/main" id="{33B05A20-653D-4D00-B52C-9043C6A0B1DF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Cube 700">
                  <a:extLst>
                    <a:ext uri="{FF2B5EF4-FFF2-40B4-BE49-F238E27FC236}">
                      <a16:creationId xmlns:a16="http://schemas.microsoft.com/office/drawing/2014/main" id="{40297B75-AD29-4E1C-8EB1-3763A0FEB420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Cube 701">
                  <a:extLst>
                    <a:ext uri="{FF2B5EF4-FFF2-40B4-BE49-F238E27FC236}">
                      <a16:creationId xmlns:a16="http://schemas.microsoft.com/office/drawing/2014/main" id="{E9EF2B0C-3507-4E9F-90DC-FB32A3793BC6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CA76C194-60F3-4623-8AE9-2CB9691F27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91" name="Cube 690">
                  <a:extLst>
                    <a:ext uri="{FF2B5EF4-FFF2-40B4-BE49-F238E27FC236}">
                      <a16:creationId xmlns:a16="http://schemas.microsoft.com/office/drawing/2014/main" id="{CF2AB5C5-D883-41F1-B754-1C5AC6C3FF8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Cube 691">
                  <a:extLst>
                    <a:ext uri="{FF2B5EF4-FFF2-40B4-BE49-F238E27FC236}">
                      <a16:creationId xmlns:a16="http://schemas.microsoft.com/office/drawing/2014/main" id="{F3C7D2F1-7E04-4AE4-8948-3F936F3F392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Cube 692">
                  <a:extLst>
                    <a:ext uri="{FF2B5EF4-FFF2-40B4-BE49-F238E27FC236}">
                      <a16:creationId xmlns:a16="http://schemas.microsoft.com/office/drawing/2014/main" id="{D1812A2C-2E57-4133-B90C-DAAA3A9B2B7D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4" name="Cube 693">
                  <a:extLst>
                    <a:ext uri="{FF2B5EF4-FFF2-40B4-BE49-F238E27FC236}">
                      <a16:creationId xmlns:a16="http://schemas.microsoft.com/office/drawing/2014/main" id="{C1572EEA-4B82-45DC-BD99-43E3BE8E322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Cube 694">
                  <a:extLst>
                    <a:ext uri="{FF2B5EF4-FFF2-40B4-BE49-F238E27FC236}">
                      <a16:creationId xmlns:a16="http://schemas.microsoft.com/office/drawing/2014/main" id="{3FA1E77D-D87A-4CE2-B6D6-5274AB8D1CE8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Cube 695">
                  <a:extLst>
                    <a:ext uri="{FF2B5EF4-FFF2-40B4-BE49-F238E27FC236}">
                      <a16:creationId xmlns:a16="http://schemas.microsoft.com/office/drawing/2014/main" id="{7D8AB579-0B1A-4F24-BFD2-3E0671B91E5D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02E92481-E1FE-4BEB-959B-CC06EEDE49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685" name="Cube 684">
                  <a:extLst>
                    <a:ext uri="{FF2B5EF4-FFF2-40B4-BE49-F238E27FC236}">
                      <a16:creationId xmlns:a16="http://schemas.microsoft.com/office/drawing/2014/main" id="{B67D355C-A3FD-4CCE-8CD7-88F20F19FD6F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Cube 685">
                  <a:extLst>
                    <a:ext uri="{FF2B5EF4-FFF2-40B4-BE49-F238E27FC236}">
                      <a16:creationId xmlns:a16="http://schemas.microsoft.com/office/drawing/2014/main" id="{D5014B33-C0E9-40DF-8EFC-C00514F9C938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Cube 686">
                  <a:extLst>
                    <a:ext uri="{FF2B5EF4-FFF2-40B4-BE49-F238E27FC236}">
                      <a16:creationId xmlns:a16="http://schemas.microsoft.com/office/drawing/2014/main" id="{6FD7F818-03AC-44D0-9938-99B956B3C38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8" name="Cube 687">
                  <a:extLst>
                    <a:ext uri="{FF2B5EF4-FFF2-40B4-BE49-F238E27FC236}">
                      <a16:creationId xmlns:a16="http://schemas.microsoft.com/office/drawing/2014/main" id="{A2FA4906-4F91-4325-A1E9-E85E7CCD04C8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Cube 688">
                  <a:extLst>
                    <a:ext uri="{FF2B5EF4-FFF2-40B4-BE49-F238E27FC236}">
                      <a16:creationId xmlns:a16="http://schemas.microsoft.com/office/drawing/2014/main" id="{ED923388-C2FF-4BED-A720-EC4998445FC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Cube 689">
                  <a:extLst>
                    <a:ext uri="{FF2B5EF4-FFF2-40B4-BE49-F238E27FC236}">
                      <a16:creationId xmlns:a16="http://schemas.microsoft.com/office/drawing/2014/main" id="{466D3132-86BF-46CB-8EA6-876B48DACBCB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02D8F76B-AE9F-4D06-91B2-69C3EA18F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B029D7FB-6277-4681-B65F-829FEE7169D0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0BEA2848-B05C-444C-9FE0-4F1BCCFB7683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B6CBA088-DA6B-4FDD-B020-40285744D0D2}"/>
              </a:ext>
            </a:extLst>
          </p:cNvPr>
          <p:cNvGrpSpPr/>
          <p:nvPr/>
        </p:nvGrpSpPr>
        <p:grpSpPr>
          <a:xfrm>
            <a:off x="412108" y="1549475"/>
            <a:ext cx="5262375" cy="3635000"/>
            <a:chOff x="412111" y="1549478"/>
            <a:chExt cx="5262375" cy="3635000"/>
          </a:xfrm>
        </p:grpSpPr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961893F1-8A70-43CC-997C-25D6259F99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788" name="Cube 787">
                <a:extLst>
                  <a:ext uri="{FF2B5EF4-FFF2-40B4-BE49-F238E27FC236}">
                    <a16:creationId xmlns:a16="http://schemas.microsoft.com/office/drawing/2014/main" id="{14926B08-6F15-45F8-A8DD-F9A365703BD0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Cube 788">
                <a:extLst>
                  <a:ext uri="{FF2B5EF4-FFF2-40B4-BE49-F238E27FC236}">
                    <a16:creationId xmlns:a16="http://schemas.microsoft.com/office/drawing/2014/main" id="{C9CAB10B-1FC5-4EDD-8267-010C34E6D55A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Cube 789">
                <a:extLst>
                  <a:ext uri="{FF2B5EF4-FFF2-40B4-BE49-F238E27FC236}">
                    <a16:creationId xmlns:a16="http://schemas.microsoft.com/office/drawing/2014/main" id="{DF3BE88B-FB6C-4DF4-A581-AF2D26807179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1" name="Cube 790">
                <a:extLst>
                  <a:ext uri="{FF2B5EF4-FFF2-40B4-BE49-F238E27FC236}">
                    <a16:creationId xmlns:a16="http://schemas.microsoft.com/office/drawing/2014/main" id="{4D337F77-0141-49DF-8180-A1F063E20C97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Cube 791">
                <a:extLst>
                  <a:ext uri="{FF2B5EF4-FFF2-40B4-BE49-F238E27FC236}">
                    <a16:creationId xmlns:a16="http://schemas.microsoft.com/office/drawing/2014/main" id="{F396C85B-8D8C-4473-9790-BD87AAD83117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Cube 792">
                <a:extLst>
                  <a:ext uri="{FF2B5EF4-FFF2-40B4-BE49-F238E27FC236}">
                    <a16:creationId xmlns:a16="http://schemas.microsoft.com/office/drawing/2014/main" id="{543FACDA-1404-43F6-BBC2-1E5A7EA424E9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5" name="Group 734">
              <a:extLst>
                <a:ext uri="{FF2B5EF4-FFF2-40B4-BE49-F238E27FC236}">
                  <a16:creationId xmlns:a16="http://schemas.microsoft.com/office/drawing/2014/main" id="{11751583-FD67-462E-BE0A-3BA3174A31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782" name="Cube 781">
                <a:extLst>
                  <a:ext uri="{FF2B5EF4-FFF2-40B4-BE49-F238E27FC236}">
                    <a16:creationId xmlns:a16="http://schemas.microsoft.com/office/drawing/2014/main" id="{8CB466AD-C455-4850-9438-3D8C9B310E0D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Cube 782">
                <a:extLst>
                  <a:ext uri="{FF2B5EF4-FFF2-40B4-BE49-F238E27FC236}">
                    <a16:creationId xmlns:a16="http://schemas.microsoft.com/office/drawing/2014/main" id="{CBBE2907-8B43-478A-8621-6DFF21C740A2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Cube 783">
                <a:extLst>
                  <a:ext uri="{FF2B5EF4-FFF2-40B4-BE49-F238E27FC236}">
                    <a16:creationId xmlns:a16="http://schemas.microsoft.com/office/drawing/2014/main" id="{4BA653A1-EA10-4B27-B645-3A6DD99FA021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5" name="Cube 784">
                <a:extLst>
                  <a:ext uri="{FF2B5EF4-FFF2-40B4-BE49-F238E27FC236}">
                    <a16:creationId xmlns:a16="http://schemas.microsoft.com/office/drawing/2014/main" id="{55BE14EC-8AE9-4A99-ABC4-F0E3FE25C69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Cube 785">
                <a:extLst>
                  <a:ext uri="{FF2B5EF4-FFF2-40B4-BE49-F238E27FC236}">
                    <a16:creationId xmlns:a16="http://schemas.microsoft.com/office/drawing/2014/main" id="{CA0AFD6A-90D0-462F-B804-0BB132341D6C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Cube 786">
                <a:extLst>
                  <a:ext uri="{FF2B5EF4-FFF2-40B4-BE49-F238E27FC236}">
                    <a16:creationId xmlns:a16="http://schemas.microsoft.com/office/drawing/2014/main" id="{D6EF4623-0FA2-422F-BF0B-13ABB6583F95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6" name="Group 735">
              <a:extLst>
                <a:ext uri="{FF2B5EF4-FFF2-40B4-BE49-F238E27FC236}">
                  <a16:creationId xmlns:a16="http://schemas.microsoft.com/office/drawing/2014/main" id="{1BEF9EF0-8853-40FF-976B-1B59B8A3CF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776" name="Cube 775">
                <a:extLst>
                  <a:ext uri="{FF2B5EF4-FFF2-40B4-BE49-F238E27FC236}">
                    <a16:creationId xmlns:a16="http://schemas.microsoft.com/office/drawing/2014/main" id="{F6EFCD2B-B913-4B2C-BA02-624A6A737BE5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Cube 776">
                <a:extLst>
                  <a:ext uri="{FF2B5EF4-FFF2-40B4-BE49-F238E27FC236}">
                    <a16:creationId xmlns:a16="http://schemas.microsoft.com/office/drawing/2014/main" id="{E5CC42D3-B456-42A0-B6B0-8371B1CC9B6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Cube 777">
                <a:extLst>
                  <a:ext uri="{FF2B5EF4-FFF2-40B4-BE49-F238E27FC236}">
                    <a16:creationId xmlns:a16="http://schemas.microsoft.com/office/drawing/2014/main" id="{C99E169C-8A60-4635-8292-DCF499DBE3EF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9" name="Cube 778">
                <a:extLst>
                  <a:ext uri="{FF2B5EF4-FFF2-40B4-BE49-F238E27FC236}">
                    <a16:creationId xmlns:a16="http://schemas.microsoft.com/office/drawing/2014/main" id="{7FB51C97-5377-46A6-963F-AFF83C728954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Cube 779">
                <a:extLst>
                  <a:ext uri="{FF2B5EF4-FFF2-40B4-BE49-F238E27FC236}">
                    <a16:creationId xmlns:a16="http://schemas.microsoft.com/office/drawing/2014/main" id="{7E6AB2A0-917E-4A7F-BD2C-AF4CBE906DC7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Cube 780">
                <a:extLst>
                  <a:ext uri="{FF2B5EF4-FFF2-40B4-BE49-F238E27FC236}">
                    <a16:creationId xmlns:a16="http://schemas.microsoft.com/office/drawing/2014/main" id="{E9F641FA-7AE0-434E-81EA-4630F0C02233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DCC9F1D6-6E88-4314-AE03-B892DD327F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770" name="Cube 769">
                <a:extLst>
                  <a:ext uri="{FF2B5EF4-FFF2-40B4-BE49-F238E27FC236}">
                    <a16:creationId xmlns:a16="http://schemas.microsoft.com/office/drawing/2014/main" id="{48AC89AF-D1F9-4014-A8F7-CDD9773F0A79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Cube 770">
                <a:extLst>
                  <a:ext uri="{FF2B5EF4-FFF2-40B4-BE49-F238E27FC236}">
                    <a16:creationId xmlns:a16="http://schemas.microsoft.com/office/drawing/2014/main" id="{445C5DFF-9547-4472-9681-CB3DAECA374E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Cube 771">
                <a:extLst>
                  <a:ext uri="{FF2B5EF4-FFF2-40B4-BE49-F238E27FC236}">
                    <a16:creationId xmlns:a16="http://schemas.microsoft.com/office/drawing/2014/main" id="{9464E82F-5868-43A4-8075-F0EEA02E8308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3" name="Cube 772">
                <a:extLst>
                  <a:ext uri="{FF2B5EF4-FFF2-40B4-BE49-F238E27FC236}">
                    <a16:creationId xmlns:a16="http://schemas.microsoft.com/office/drawing/2014/main" id="{F7FE9B21-145C-475F-BEDA-A1BE1DA4DC32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Cube 773">
                <a:extLst>
                  <a:ext uri="{FF2B5EF4-FFF2-40B4-BE49-F238E27FC236}">
                    <a16:creationId xmlns:a16="http://schemas.microsoft.com/office/drawing/2014/main" id="{FAB470AA-AFD3-4F3D-A898-03BFE20D37FC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Cube 774">
                <a:extLst>
                  <a:ext uri="{FF2B5EF4-FFF2-40B4-BE49-F238E27FC236}">
                    <a16:creationId xmlns:a16="http://schemas.microsoft.com/office/drawing/2014/main" id="{328C1FE8-D533-4469-8610-81A88A5461B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7B942C90-EF33-46B1-BD25-AA10304DA88F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742" name="Group 741">
                <a:extLst>
                  <a:ext uri="{FF2B5EF4-FFF2-40B4-BE49-F238E27FC236}">
                    <a16:creationId xmlns:a16="http://schemas.microsoft.com/office/drawing/2014/main" id="{E427C736-F01B-423F-85E0-3F5106A6F8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764" name="Cube 763">
                  <a:extLst>
                    <a:ext uri="{FF2B5EF4-FFF2-40B4-BE49-F238E27FC236}">
                      <a16:creationId xmlns:a16="http://schemas.microsoft.com/office/drawing/2014/main" id="{BA8F9941-844D-4D7C-B222-5034180AF46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Cube 764">
                  <a:extLst>
                    <a:ext uri="{FF2B5EF4-FFF2-40B4-BE49-F238E27FC236}">
                      <a16:creationId xmlns:a16="http://schemas.microsoft.com/office/drawing/2014/main" id="{6307B046-DCB4-49CD-986C-52025DDECA16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Cube 765">
                  <a:extLst>
                    <a:ext uri="{FF2B5EF4-FFF2-40B4-BE49-F238E27FC236}">
                      <a16:creationId xmlns:a16="http://schemas.microsoft.com/office/drawing/2014/main" id="{12F102B1-E013-407B-B766-053822818FC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7" name="Cube 766">
                  <a:extLst>
                    <a:ext uri="{FF2B5EF4-FFF2-40B4-BE49-F238E27FC236}">
                      <a16:creationId xmlns:a16="http://schemas.microsoft.com/office/drawing/2014/main" id="{5FC2E76E-AAD7-4164-8830-D23CD144C27C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ube 767">
                  <a:extLst>
                    <a:ext uri="{FF2B5EF4-FFF2-40B4-BE49-F238E27FC236}">
                      <a16:creationId xmlns:a16="http://schemas.microsoft.com/office/drawing/2014/main" id="{56443CF1-4D00-41DA-82E5-A29B78B8105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Cube 768">
                  <a:extLst>
                    <a:ext uri="{FF2B5EF4-FFF2-40B4-BE49-F238E27FC236}">
                      <a16:creationId xmlns:a16="http://schemas.microsoft.com/office/drawing/2014/main" id="{A66E19E4-FD39-4794-A187-52780990E2AB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316485E7-CCB0-4A6B-B168-5F7FDD4967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758" name="Cube 757">
                  <a:extLst>
                    <a:ext uri="{FF2B5EF4-FFF2-40B4-BE49-F238E27FC236}">
                      <a16:creationId xmlns:a16="http://schemas.microsoft.com/office/drawing/2014/main" id="{41635F24-0B69-4476-A8B2-F2DA56D87AC7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Cube 758">
                  <a:extLst>
                    <a:ext uri="{FF2B5EF4-FFF2-40B4-BE49-F238E27FC236}">
                      <a16:creationId xmlns:a16="http://schemas.microsoft.com/office/drawing/2014/main" id="{8D75322A-348D-4CB9-8048-9D91166021CA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Cube 759">
                  <a:extLst>
                    <a:ext uri="{FF2B5EF4-FFF2-40B4-BE49-F238E27FC236}">
                      <a16:creationId xmlns:a16="http://schemas.microsoft.com/office/drawing/2014/main" id="{2A568F57-4404-4E10-9B62-3D9304D5AAB4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1" name="Cube 760">
                  <a:extLst>
                    <a:ext uri="{FF2B5EF4-FFF2-40B4-BE49-F238E27FC236}">
                      <a16:creationId xmlns:a16="http://schemas.microsoft.com/office/drawing/2014/main" id="{838D6AD0-29F9-4483-B63F-F53CE6D30484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Cube 761">
                  <a:extLst>
                    <a:ext uri="{FF2B5EF4-FFF2-40B4-BE49-F238E27FC236}">
                      <a16:creationId xmlns:a16="http://schemas.microsoft.com/office/drawing/2014/main" id="{9F16D767-9F00-4BA3-873A-46EC15353BF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Cube 762">
                  <a:extLst>
                    <a:ext uri="{FF2B5EF4-FFF2-40B4-BE49-F238E27FC236}">
                      <a16:creationId xmlns:a16="http://schemas.microsoft.com/office/drawing/2014/main" id="{9AE6E98F-7AC2-4175-82DC-76BDF93AA6C8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1D33813D-E17F-41DB-9520-91231BF0C6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752" name="Cube 751">
                  <a:extLst>
                    <a:ext uri="{FF2B5EF4-FFF2-40B4-BE49-F238E27FC236}">
                      <a16:creationId xmlns:a16="http://schemas.microsoft.com/office/drawing/2014/main" id="{EF12F04F-C5B8-4643-8323-F805D31E86A4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Cube 752">
                  <a:extLst>
                    <a:ext uri="{FF2B5EF4-FFF2-40B4-BE49-F238E27FC236}">
                      <a16:creationId xmlns:a16="http://schemas.microsoft.com/office/drawing/2014/main" id="{69100D86-EFF9-4DBC-A606-A20A5414F5BF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Cube 753">
                  <a:extLst>
                    <a:ext uri="{FF2B5EF4-FFF2-40B4-BE49-F238E27FC236}">
                      <a16:creationId xmlns:a16="http://schemas.microsoft.com/office/drawing/2014/main" id="{3A9CC5F3-892A-44BB-B845-D879BF5D3FB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Cube 754">
                  <a:extLst>
                    <a:ext uri="{FF2B5EF4-FFF2-40B4-BE49-F238E27FC236}">
                      <a16:creationId xmlns:a16="http://schemas.microsoft.com/office/drawing/2014/main" id="{4A150487-8D6A-4109-B741-2E112952D4B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Cube 755">
                  <a:extLst>
                    <a:ext uri="{FF2B5EF4-FFF2-40B4-BE49-F238E27FC236}">
                      <a16:creationId xmlns:a16="http://schemas.microsoft.com/office/drawing/2014/main" id="{32C84DDA-205E-44D1-89D5-8381DA0C3884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Cube 756">
                  <a:extLst>
                    <a:ext uri="{FF2B5EF4-FFF2-40B4-BE49-F238E27FC236}">
                      <a16:creationId xmlns:a16="http://schemas.microsoft.com/office/drawing/2014/main" id="{76FBAB46-67CD-474C-BDBF-4FF3E24D2133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A8C8B189-488B-4C9C-A391-6B33A88870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746" name="Cube 745">
                  <a:extLst>
                    <a:ext uri="{FF2B5EF4-FFF2-40B4-BE49-F238E27FC236}">
                      <a16:creationId xmlns:a16="http://schemas.microsoft.com/office/drawing/2014/main" id="{2DAE3F4A-D3AB-4CAE-AEC4-75ADA2653FE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Cube 746">
                  <a:extLst>
                    <a:ext uri="{FF2B5EF4-FFF2-40B4-BE49-F238E27FC236}">
                      <a16:creationId xmlns:a16="http://schemas.microsoft.com/office/drawing/2014/main" id="{75ED9E3A-BBD1-40BB-8888-2EF007647EA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Cube 747">
                  <a:extLst>
                    <a:ext uri="{FF2B5EF4-FFF2-40B4-BE49-F238E27FC236}">
                      <a16:creationId xmlns:a16="http://schemas.microsoft.com/office/drawing/2014/main" id="{43A5986A-25DB-4023-AD37-C1CBE8C2365F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9" name="Cube 748">
                  <a:extLst>
                    <a:ext uri="{FF2B5EF4-FFF2-40B4-BE49-F238E27FC236}">
                      <a16:creationId xmlns:a16="http://schemas.microsoft.com/office/drawing/2014/main" id="{39312C0B-10C6-4FAC-84E2-FCC4E09CE9C4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Cube 749">
                  <a:extLst>
                    <a:ext uri="{FF2B5EF4-FFF2-40B4-BE49-F238E27FC236}">
                      <a16:creationId xmlns:a16="http://schemas.microsoft.com/office/drawing/2014/main" id="{1FDE3426-9EC6-41A2-A645-E05A10919762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Cube 750">
                  <a:extLst>
                    <a:ext uri="{FF2B5EF4-FFF2-40B4-BE49-F238E27FC236}">
                      <a16:creationId xmlns:a16="http://schemas.microsoft.com/office/drawing/2014/main" id="{57F1A851-B9D0-4E5D-81B4-16A67BB3AB4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739" name="Straight Connector 738">
              <a:extLst>
                <a:ext uri="{FF2B5EF4-FFF2-40B4-BE49-F238E27FC236}">
                  <a16:creationId xmlns:a16="http://schemas.microsoft.com/office/drawing/2014/main" id="{5752D98C-DC47-4C98-97E1-564EF1521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0" name="Straight Connector 739">
              <a:extLst>
                <a:ext uri="{FF2B5EF4-FFF2-40B4-BE49-F238E27FC236}">
                  <a16:creationId xmlns:a16="http://schemas.microsoft.com/office/drawing/2014/main" id="{B9008771-92AE-4896-B110-DFE740E7EB9B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1" name="Straight Connector 740">
              <a:extLst>
                <a:ext uri="{FF2B5EF4-FFF2-40B4-BE49-F238E27FC236}">
                  <a16:creationId xmlns:a16="http://schemas.microsoft.com/office/drawing/2014/main" id="{56BBB506-3FF8-442C-84EE-2F38A2140135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EAF3B64D-117B-441E-B05E-A6BBCF3CB49D}"/>
              </a:ext>
            </a:extLst>
          </p:cNvPr>
          <p:cNvGrpSpPr/>
          <p:nvPr/>
        </p:nvGrpSpPr>
        <p:grpSpPr>
          <a:xfrm>
            <a:off x="412107" y="1549473"/>
            <a:ext cx="5262375" cy="3635000"/>
            <a:chOff x="412111" y="1549478"/>
            <a:chExt cx="5262375" cy="3635000"/>
          </a:xfrm>
        </p:grpSpPr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F817D61A-F6E3-4D4C-A0A4-1BA5C28527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849" name="Cube 848">
                <a:extLst>
                  <a:ext uri="{FF2B5EF4-FFF2-40B4-BE49-F238E27FC236}">
                    <a16:creationId xmlns:a16="http://schemas.microsoft.com/office/drawing/2014/main" id="{611CBBC8-7269-493D-9865-C6EC4A383E30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0" name="Cube 849">
                <a:extLst>
                  <a:ext uri="{FF2B5EF4-FFF2-40B4-BE49-F238E27FC236}">
                    <a16:creationId xmlns:a16="http://schemas.microsoft.com/office/drawing/2014/main" id="{96B43268-1C00-4719-8ADD-1D51BC17F119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Cube 850">
                <a:extLst>
                  <a:ext uri="{FF2B5EF4-FFF2-40B4-BE49-F238E27FC236}">
                    <a16:creationId xmlns:a16="http://schemas.microsoft.com/office/drawing/2014/main" id="{AE287C83-2BA4-44F9-8529-9B39CF903F29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2" name="Cube 851">
                <a:extLst>
                  <a:ext uri="{FF2B5EF4-FFF2-40B4-BE49-F238E27FC236}">
                    <a16:creationId xmlns:a16="http://schemas.microsoft.com/office/drawing/2014/main" id="{75C183AC-F710-4298-868B-3527C56A58BD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Cube 852">
                <a:extLst>
                  <a:ext uri="{FF2B5EF4-FFF2-40B4-BE49-F238E27FC236}">
                    <a16:creationId xmlns:a16="http://schemas.microsoft.com/office/drawing/2014/main" id="{51A663BC-4815-47CD-B6C3-8F97683846F0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Cube 853">
                <a:extLst>
                  <a:ext uri="{FF2B5EF4-FFF2-40B4-BE49-F238E27FC236}">
                    <a16:creationId xmlns:a16="http://schemas.microsoft.com/office/drawing/2014/main" id="{23FE0993-A0BB-4E5A-BDF7-6FA8E1A2184A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6B04B269-7D7E-423C-9CC5-F70C728552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843" name="Cube 842">
                <a:extLst>
                  <a:ext uri="{FF2B5EF4-FFF2-40B4-BE49-F238E27FC236}">
                    <a16:creationId xmlns:a16="http://schemas.microsoft.com/office/drawing/2014/main" id="{F5068DE7-CFCF-457E-9EED-325553600300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4" name="Cube 843">
                <a:extLst>
                  <a:ext uri="{FF2B5EF4-FFF2-40B4-BE49-F238E27FC236}">
                    <a16:creationId xmlns:a16="http://schemas.microsoft.com/office/drawing/2014/main" id="{7BCA8843-99B5-43B8-8E29-D42F0219445C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Cube 844">
                <a:extLst>
                  <a:ext uri="{FF2B5EF4-FFF2-40B4-BE49-F238E27FC236}">
                    <a16:creationId xmlns:a16="http://schemas.microsoft.com/office/drawing/2014/main" id="{DB1DACB4-8C6B-4EFE-A082-C75880BAAA6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6" name="Cube 845">
                <a:extLst>
                  <a:ext uri="{FF2B5EF4-FFF2-40B4-BE49-F238E27FC236}">
                    <a16:creationId xmlns:a16="http://schemas.microsoft.com/office/drawing/2014/main" id="{8F5C3B8B-E1D6-48EA-A917-37D67CF65A2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Cube 846">
                <a:extLst>
                  <a:ext uri="{FF2B5EF4-FFF2-40B4-BE49-F238E27FC236}">
                    <a16:creationId xmlns:a16="http://schemas.microsoft.com/office/drawing/2014/main" id="{549465BC-C1FF-478B-9AAD-EB49CBC1F41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Cube 847">
                <a:extLst>
                  <a:ext uri="{FF2B5EF4-FFF2-40B4-BE49-F238E27FC236}">
                    <a16:creationId xmlns:a16="http://schemas.microsoft.com/office/drawing/2014/main" id="{DE7F62EE-511A-4250-8F90-08E90F40EB31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48CC48CE-B9A4-4A59-8D2A-346464256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837" name="Cube 836">
                <a:extLst>
                  <a:ext uri="{FF2B5EF4-FFF2-40B4-BE49-F238E27FC236}">
                    <a16:creationId xmlns:a16="http://schemas.microsoft.com/office/drawing/2014/main" id="{D6F29C43-3952-4F3D-9D24-29BC5A4F866D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Cube 837">
                <a:extLst>
                  <a:ext uri="{FF2B5EF4-FFF2-40B4-BE49-F238E27FC236}">
                    <a16:creationId xmlns:a16="http://schemas.microsoft.com/office/drawing/2014/main" id="{FFC0C91E-D9FD-432D-BA17-FD7BBBBD38EB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Cube 838">
                <a:extLst>
                  <a:ext uri="{FF2B5EF4-FFF2-40B4-BE49-F238E27FC236}">
                    <a16:creationId xmlns:a16="http://schemas.microsoft.com/office/drawing/2014/main" id="{9868A07F-0316-4D5C-80FA-1141A1F32BD3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0" name="Cube 839">
                <a:extLst>
                  <a:ext uri="{FF2B5EF4-FFF2-40B4-BE49-F238E27FC236}">
                    <a16:creationId xmlns:a16="http://schemas.microsoft.com/office/drawing/2014/main" id="{A2797981-3C48-4098-B87E-0ABEC2AB0323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Cube 840">
                <a:extLst>
                  <a:ext uri="{FF2B5EF4-FFF2-40B4-BE49-F238E27FC236}">
                    <a16:creationId xmlns:a16="http://schemas.microsoft.com/office/drawing/2014/main" id="{5A8EBE11-930F-4BEA-9A55-6A137127FADB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Cube 841">
                <a:extLst>
                  <a:ext uri="{FF2B5EF4-FFF2-40B4-BE49-F238E27FC236}">
                    <a16:creationId xmlns:a16="http://schemas.microsoft.com/office/drawing/2014/main" id="{DE0A00FE-6B51-45E3-BC4C-97457FA7B61B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92A34DAF-F9AB-46B2-AE53-629B84B782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831" name="Cube 830">
                <a:extLst>
                  <a:ext uri="{FF2B5EF4-FFF2-40B4-BE49-F238E27FC236}">
                    <a16:creationId xmlns:a16="http://schemas.microsoft.com/office/drawing/2014/main" id="{4F514E7B-DEDC-4225-AE16-FC9AF467AAC6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Cube 831">
                <a:extLst>
                  <a:ext uri="{FF2B5EF4-FFF2-40B4-BE49-F238E27FC236}">
                    <a16:creationId xmlns:a16="http://schemas.microsoft.com/office/drawing/2014/main" id="{245CDA1B-128D-4917-83FE-28FE98510CFE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Cube 832">
                <a:extLst>
                  <a:ext uri="{FF2B5EF4-FFF2-40B4-BE49-F238E27FC236}">
                    <a16:creationId xmlns:a16="http://schemas.microsoft.com/office/drawing/2014/main" id="{03D79F3D-770E-45C8-A466-0927BCF8E6D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4" name="Cube 833">
                <a:extLst>
                  <a:ext uri="{FF2B5EF4-FFF2-40B4-BE49-F238E27FC236}">
                    <a16:creationId xmlns:a16="http://schemas.microsoft.com/office/drawing/2014/main" id="{2778BA57-0D20-4D2B-9D1D-11548F1DF0CC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Cube 834">
                <a:extLst>
                  <a:ext uri="{FF2B5EF4-FFF2-40B4-BE49-F238E27FC236}">
                    <a16:creationId xmlns:a16="http://schemas.microsoft.com/office/drawing/2014/main" id="{5890B5FF-5158-4AD9-ADB7-3014DC495F5F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Cube 835">
                <a:extLst>
                  <a:ext uri="{FF2B5EF4-FFF2-40B4-BE49-F238E27FC236}">
                    <a16:creationId xmlns:a16="http://schemas.microsoft.com/office/drawing/2014/main" id="{DFF8909F-16DA-4DA9-85CC-3759B929E0C7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FAF7B2E2-6A0E-4597-B1B0-651FC799429E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3BB2786D-8BE2-46B6-99ED-2C4FDAEECD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25" name="Cube 824">
                  <a:extLst>
                    <a:ext uri="{FF2B5EF4-FFF2-40B4-BE49-F238E27FC236}">
                      <a16:creationId xmlns:a16="http://schemas.microsoft.com/office/drawing/2014/main" id="{271D3872-5FED-494F-B03C-BE18A2AC9CC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Cube 825">
                  <a:extLst>
                    <a:ext uri="{FF2B5EF4-FFF2-40B4-BE49-F238E27FC236}">
                      <a16:creationId xmlns:a16="http://schemas.microsoft.com/office/drawing/2014/main" id="{BC0EFAB9-13EC-41BA-BAB0-2D29FC8D207F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7" name="Cube 826">
                  <a:extLst>
                    <a:ext uri="{FF2B5EF4-FFF2-40B4-BE49-F238E27FC236}">
                      <a16:creationId xmlns:a16="http://schemas.microsoft.com/office/drawing/2014/main" id="{430ACC53-AEEB-4DE8-AAF6-900BB712EADC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8" name="Cube 827">
                  <a:extLst>
                    <a:ext uri="{FF2B5EF4-FFF2-40B4-BE49-F238E27FC236}">
                      <a16:creationId xmlns:a16="http://schemas.microsoft.com/office/drawing/2014/main" id="{9977F902-4C96-42CB-B914-21C175B4A64F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ube 828">
                  <a:extLst>
                    <a:ext uri="{FF2B5EF4-FFF2-40B4-BE49-F238E27FC236}">
                      <a16:creationId xmlns:a16="http://schemas.microsoft.com/office/drawing/2014/main" id="{214701D9-F421-4942-8896-2A29E0DE05B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Cube 829">
                  <a:extLst>
                    <a:ext uri="{FF2B5EF4-FFF2-40B4-BE49-F238E27FC236}">
                      <a16:creationId xmlns:a16="http://schemas.microsoft.com/office/drawing/2014/main" id="{A8713836-2AAE-4DC7-920B-BED3E4F6271A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43486F29-D9C7-4D33-83BC-7F06D0227A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19" name="Cube 818">
                  <a:extLst>
                    <a:ext uri="{FF2B5EF4-FFF2-40B4-BE49-F238E27FC236}">
                      <a16:creationId xmlns:a16="http://schemas.microsoft.com/office/drawing/2014/main" id="{80E27662-1B0C-49D4-9FF9-7BA75BB57D01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Cube 819">
                  <a:extLst>
                    <a:ext uri="{FF2B5EF4-FFF2-40B4-BE49-F238E27FC236}">
                      <a16:creationId xmlns:a16="http://schemas.microsoft.com/office/drawing/2014/main" id="{7EF27E9E-4530-46A6-BD6B-B3F26F3C7222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Cube 820">
                  <a:extLst>
                    <a:ext uri="{FF2B5EF4-FFF2-40B4-BE49-F238E27FC236}">
                      <a16:creationId xmlns:a16="http://schemas.microsoft.com/office/drawing/2014/main" id="{38EC92ED-E4CC-4C9D-89E5-43A3AC6C6B3F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2" name="Cube 821">
                  <a:extLst>
                    <a:ext uri="{FF2B5EF4-FFF2-40B4-BE49-F238E27FC236}">
                      <a16:creationId xmlns:a16="http://schemas.microsoft.com/office/drawing/2014/main" id="{8F8C3339-7615-45EB-8315-82D9B0E76204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Cube 822">
                  <a:extLst>
                    <a:ext uri="{FF2B5EF4-FFF2-40B4-BE49-F238E27FC236}">
                      <a16:creationId xmlns:a16="http://schemas.microsoft.com/office/drawing/2014/main" id="{90A9ECE4-8DD2-43E8-8AE4-F7DD4B6D82B7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Cube 823">
                  <a:extLst>
                    <a:ext uri="{FF2B5EF4-FFF2-40B4-BE49-F238E27FC236}">
                      <a16:creationId xmlns:a16="http://schemas.microsoft.com/office/drawing/2014/main" id="{356FBD82-1052-4F84-A97D-A30A6B11D619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5" name="Group 804">
                <a:extLst>
                  <a:ext uri="{FF2B5EF4-FFF2-40B4-BE49-F238E27FC236}">
                    <a16:creationId xmlns:a16="http://schemas.microsoft.com/office/drawing/2014/main" id="{88B77AC0-FC8E-4B8E-9FC5-0BFF10BB91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13" name="Cube 812">
                  <a:extLst>
                    <a:ext uri="{FF2B5EF4-FFF2-40B4-BE49-F238E27FC236}">
                      <a16:creationId xmlns:a16="http://schemas.microsoft.com/office/drawing/2014/main" id="{DA7CDC21-36F0-40DC-A7A4-DD342E0D5E7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ube 813">
                  <a:extLst>
                    <a:ext uri="{FF2B5EF4-FFF2-40B4-BE49-F238E27FC236}">
                      <a16:creationId xmlns:a16="http://schemas.microsoft.com/office/drawing/2014/main" id="{A856714B-CF8E-452B-81F0-30DAE5C6C37B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Cube 814">
                  <a:extLst>
                    <a:ext uri="{FF2B5EF4-FFF2-40B4-BE49-F238E27FC236}">
                      <a16:creationId xmlns:a16="http://schemas.microsoft.com/office/drawing/2014/main" id="{79FC9ED2-40C0-458F-9BD7-117EAA373B5A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6" name="Cube 815">
                  <a:extLst>
                    <a:ext uri="{FF2B5EF4-FFF2-40B4-BE49-F238E27FC236}">
                      <a16:creationId xmlns:a16="http://schemas.microsoft.com/office/drawing/2014/main" id="{9E57F9EB-5370-4E0D-8256-797B47ACB4D5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Cube 816">
                  <a:extLst>
                    <a:ext uri="{FF2B5EF4-FFF2-40B4-BE49-F238E27FC236}">
                      <a16:creationId xmlns:a16="http://schemas.microsoft.com/office/drawing/2014/main" id="{6AE8C1C9-4871-41D6-98D6-198B3C346CE6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Cube 817">
                  <a:extLst>
                    <a:ext uri="{FF2B5EF4-FFF2-40B4-BE49-F238E27FC236}">
                      <a16:creationId xmlns:a16="http://schemas.microsoft.com/office/drawing/2014/main" id="{459FE463-2945-4DA8-B102-94CA5EDC8D5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6" name="Group 805">
                <a:extLst>
                  <a:ext uri="{FF2B5EF4-FFF2-40B4-BE49-F238E27FC236}">
                    <a16:creationId xmlns:a16="http://schemas.microsoft.com/office/drawing/2014/main" id="{BEB031ED-4AAC-48C2-B0A6-2A8E51010F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07" name="Cube 806">
                  <a:extLst>
                    <a:ext uri="{FF2B5EF4-FFF2-40B4-BE49-F238E27FC236}">
                      <a16:creationId xmlns:a16="http://schemas.microsoft.com/office/drawing/2014/main" id="{1D34B950-60C6-4983-A8BC-74BC8398D390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ube 807">
                  <a:extLst>
                    <a:ext uri="{FF2B5EF4-FFF2-40B4-BE49-F238E27FC236}">
                      <a16:creationId xmlns:a16="http://schemas.microsoft.com/office/drawing/2014/main" id="{44382262-CA1B-4614-8A97-24F5B4AC4C64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Cube 808">
                  <a:extLst>
                    <a:ext uri="{FF2B5EF4-FFF2-40B4-BE49-F238E27FC236}">
                      <a16:creationId xmlns:a16="http://schemas.microsoft.com/office/drawing/2014/main" id="{06C02297-9C0A-4EB9-B302-B40C313E55B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0" name="Cube 809">
                  <a:extLst>
                    <a:ext uri="{FF2B5EF4-FFF2-40B4-BE49-F238E27FC236}">
                      <a16:creationId xmlns:a16="http://schemas.microsoft.com/office/drawing/2014/main" id="{BE8729AE-721E-45E5-8F6C-504F5605541E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Cube 810">
                  <a:extLst>
                    <a:ext uri="{FF2B5EF4-FFF2-40B4-BE49-F238E27FC236}">
                      <a16:creationId xmlns:a16="http://schemas.microsoft.com/office/drawing/2014/main" id="{1A8CCDDD-4D6B-48D9-B1F7-95E625CF939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Cube 811">
                  <a:extLst>
                    <a:ext uri="{FF2B5EF4-FFF2-40B4-BE49-F238E27FC236}">
                      <a16:creationId xmlns:a16="http://schemas.microsoft.com/office/drawing/2014/main" id="{D3618946-DCAA-4E9F-9F54-B88DEF148C29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F8F4CEAE-BB57-4C87-B202-C8CC3401C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843FC38E-AF52-4A1A-A985-875231044DC9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DA401518-ED11-4C91-8651-F32A1D114F4C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87F96E22-F640-4621-AE16-F69861461EBB}"/>
              </a:ext>
            </a:extLst>
          </p:cNvPr>
          <p:cNvGrpSpPr/>
          <p:nvPr/>
        </p:nvGrpSpPr>
        <p:grpSpPr>
          <a:xfrm>
            <a:off x="412106" y="1549471"/>
            <a:ext cx="5262375" cy="3635000"/>
            <a:chOff x="412111" y="1549478"/>
            <a:chExt cx="5262375" cy="3635000"/>
          </a:xfrm>
        </p:grpSpPr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224C8F2D-7B73-4896-831E-ACFA773BFC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910" name="Cube 909">
                <a:extLst>
                  <a:ext uri="{FF2B5EF4-FFF2-40B4-BE49-F238E27FC236}">
                    <a16:creationId xmlns:a16="http://schemas.microsoft.com/office/drawing/2014/main" id="{188EB5D1-BB47-44B0-9898-E83061D2C5F2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Cube 910">
                <a:extLst>
                  <a:ext uri="{FF2B5EF4-FFF2-40B4-BE49-F238E27FC236}">
                    <a16:creationId xmlns:a16="http://schemas.microsoft.com/office/drawing/2014/main" id="{9024F37F-7738-4E58-A7E0-E11F49A9BB42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Cube 911">
                <a:extLst>
                  <a:ext uri="{FF2B5EF4-FFF2-40B4-BE49-F238E27FC236}">
                    <a16:creationId xmlns:a16="http://schemas.microsoft.com/office/drawing/2014/main" id="{756B96C4-EE03-4771-89DC-ED5353102B73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3" name="Cube 912">
                <a:extLst>
                  <a:ext uri="{FF2B5EF4-FFF2-40B4-BE49-F238E27FC236}">
                    <a16:creationId xmlns:a16="http://schemas.microsoft.com/office/drawing/2014/main" id="{8A7D9CC8-4CC0-4167-8F88-29DDBECB4193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Cube 913">
                <a:extLst>
                  <a:ext uri="{FF2B5EF4-FFF2-40B4-BE49-F238E27FC236}">
                    <a16:creationId xmlns:a16="http://schemas.microsoft.com/office/drawing/2014/main" id="{3FC9C07B-3BFD-4B8B-A764-6C0AD72ED00F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Cube 914">
                <a:extLst>
                  <a:ext uri="{FF2B5EF4-FFF2-40B4-BE49-F238E27FC236}">
                    <a16:creationId xmlns:a16="http://schemas.microsoft.com/office/drawing/2014/main" id="{22C4AF78-AE76-42EC-97EF-6D4F16380709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BD6887E0-62DA-4E99-A9BE-CC72E7755F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904" name="Cube 903">
                <a:extLst>
                  <a:ext uri="{FF2B5EF4-FFF2-40B4-BE49-F238E27FC236}">
                    <a16:creationId xmlns:a16="http://schemas.microsoft.com/office/drawing/2014/main" id="{5254E857-D65A-4B40-9214-E651C2F1D35F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Cube 904">
                <a:extLst>
                  <a:ext uri="{FF2B5EF4-FFF2-40B4-BE49-F238E27FC236}">
                    <a16:creationId xmlns:a16="http://schemas.microsoft.com/office/drawing/2014/main" id="{F2A0278A-A3A2-4CDF-9B43-715D2A6EB3E8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6" name="Cube 905">
                <a:extLst>
                  <a:ext uri="{FF2B5EF4-FFF2-40B4-BE49-F238E27FC236}">
                    <a16:creationId xmlns:a16="http://schemas.microsoft.com/office/drawing/2014/main" id="{055D3EAA-84BA-4F0A-8471-37AA4CE01AA4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7" name="Cube 906">
                <a:extLst>
                  <a:ext uri="{FF2B5EF4-FFF2-40B4-BE49-F238E27FC236}">
                    <a16:creationId xmlns:a16="http://schemas.microsoft.com/office/drawing/2014/main" id="{70298591-3631-417B-AB6A-0DF4E03E63E6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Cube 907">
                <a:extLst>
                  <a:ext uri="{FF2B5EF4-FFF2-40B4-BE49-F238E27FC236}">
                    <a16:creationId xmlns:a16="http://schemas.microsoft.com/office/drawing/2014/main" id="{CDE4F3F9-77C9-4956-8451-0F0091713620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Cube 908">
                <a:extLst>
                  <a:ext uri="{FF2B5EF4-FFF2-40B4-BE49-F238E27FC236}">
                    <a16:creationId xmlns:a16="http://schemas.microsoft.com/office/drawing/2014/main" id="{6BB09B02-7DD0-4879-8A0B-A6FE63625D8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8" name="Group 857">
              <a:extLst>
                <a:ext uri="{FF2B5EF4-FFF2-40B4-BE49-F238E27FC236}">
                  <a16:creationId xmlns:a16="http://schemas.microsoft.com/office/drawing/2014/main" id="{837D5519-9597-4A69-A591-B5C80032D9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898" name="Cube 897">
                <a:extLst>
                  <a:ext uri="{FF2B5EF4-FFF2-40B4-BE49-F238E27FC236}">
                    <a16:creationId xmlns:a16="http://schemas.microsoft.com/office/drawing/2014/main" id="{876F08A4-3C26-447B-893E-A1ACC01F00E4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Cube 898">
                <a:extLst>
                  <a:ext uri="{FF2B5EF4-FFF2-40B4-BE49-F238E27FC236}">
                    <a16:creationId xmlns:a16="http://schemas.microsoft.com/office/drawing/2014/main" id="{26E419C1-9C22-483D-8C93-A46B2D95B157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Cube 899">
                <a:extLst>
                  <a:ext uri="{FF2B5EF4-FFF2-40B4-BE49-F238E27FC236}">
                    <a16:creationId xmlns:a16="http://schemas.microsoft.com/office/drawing/2014/main" id="{FCF55E0E-C69D-4555-9C42-454AA14DF90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1" name="Cube 900">
                <a:extLst>
                  <a:ext uri="{FF2B5EF4-FFF2-40B4-BE49-F238E27FC236}">
                    <a16:creationId xmlns:a16="http://schemas.microsoft.com/office/drawing/2014/main" id="{52071CA3-8E88-4DB7-919B-FB934BD6C685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Cube 901">
                <a:extLst>
                  <a:ext uri="{FF2B5EF4-FFF2-40B4-BE49-F238E27FC236}">
                    <a16:creationId xmlns:a16="http://schemas.microsoft.com/office/drawing/2014/main" id="{45FC8691-AC07-4C6F-B9AA-F239BBBD4CF1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Cube 902">
                <a:extLst>
                  <a:ext uri="{FF2B5EF4-FFF2-40B4-BE49-F238E27FC236}">
                    <a16:creationId xmlns:a16="http://schemas.microsoft.com/office/drawing/2014/main" id="{30FDE0FE-CE2D-4E92-AEF7-1A58A8C57586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9" name="Group 858">
              <a:extLst>
                <a:ext uri="{FF2B5EF4-FFF2-40B4-BE49-F238E27FC236}">
                  <a16:creationId xmlns:a16="http://schemas.microsoft.com/office/drawing/2014/main" id="{3D31B876-71BB-4753-9A45-324AB6300F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892" name="Cube 891">
                <a:extLst>
                  <a:ext uri="{FF2B5EF4-FFF2-40B4-BE49-F238E27FC236}">
                    <a16:creationId xmlns:a16="http://schemas.microsoft.com/office/drawing/2014/main" id="{25A9AAB4-845B-49C7-B90D-48B4D8FB9728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Cube 892">
                <a:extLst>
                  <a:ext uri="{FF2B5EF4-FFF2-40B4-BE49-F238E27FC236}">
                    <a16:creationId xmlns:a16="http://schemas.microsoft.com/office/drawing/2014/main" id="{3701D70C-D8BD-451B-9510-FF2D3F69C648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Cube 893">
                <a:extLst>
                  <a:ext uri="{FF2B5EF4-FFF2-40B4-BE49-F238E27FC236}">
                    <a16:creationId xmlns:a16="http://schemas.microsoft.com/office/drawing/2014/main" id="{47D96244-20CE-4B79-84EA-3E104C656A5C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5" name="Cube 894">
                <a:extLst>
                  <a:ext uri="{FF2B5EF4-FFF2-40B4-BE49-F238E27FC236}">
                    <a16:creationId xmlns:a16="http://schemas.microsoft.com/office/drawing/2014/main" id="{2E56F955-7223-4871-BE46-71A7817539E1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Cube 895">
                <a:extLst>
                  <a:ext uri="{FF2B5EF4-FFF2-40B4-BE49-F238E27FC236}">
                    <a16:creationId xmlns:a16="http://schemas.microsoft.com/office/drawing/2014/main" id="{3FBAA41E-8B40-4B84-B3CE-1F7D334CC24C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Cube 896">
                <a:extLst>
                  <a:ext uri="{FF2B5EF4-FFF2-40B4-BE49-F238E27FC236}">
                    <a16:creationId xmlns:a16="http://schemas.microsoft.com/office/drawing/2014/main" id="{8D5BA94B-9909-4610-B0AB-39A3F237B185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78A7FF80-789C-4083-9A40-ADCE480820D5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864" name="Group 863">
                <a:extLst>
                  <a:ext uri="{FF2B5EF4-FFF2-40B4-BE49-F238E27FC236}">
                    <a16:creationId xmlns:a16="http://schemas.microsoft.com/office/drawing/2014/main" id="{3C3EA82C-C815-43DD-BB70-AA3E8EA80D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86" name="Cube 885">
                  <a:extLst>
                    <a:ext uri="{FF2B5EF4-FFF2-40B4-BE49-F238E27FC236}">
                      <a16:creationId xmlns:a16="http://schemas.microsoft.com/office/drawing/2014/main" id="{E3EBA454-A936-459D-BC85-5C73B480EAFD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ube 886">
                  <a:extLst>
                    <a:ext uri="{FF2B5EF4-FFF2-40B4-BE49-F238E27FC236}">
                      <a16:creationId xmlns:a16="http://schemas.microsoft.com/office/drawing/2014/main" id="{F97365B5-CF7C-4971-9F17-E2D947134E36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ube 887">
                  <a:extLst>
                    <a:ext uri="{FF2B5EF4-FFF2-40B4-BE49-F238E27FC236}">
                      <a16:creationId xmlns:a16="http://schemas.microsoft.com/office/drawing/2014/main" id="{775F4369-F56D-4B2F-BEC0-C28645A730CE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9" name="Cube 888">
                  <a:extLst>
                    <a:ext uri="{FF2B5EF4-FFF2-40B4-BE49-F238E27FC236}">
                      <a16:creationId xmlns:a16="http://schemas.microsoft.com/office/drawing/2014/main" id="{FC9240D4-CBC7-4DA4-A8C8-D31AFC44724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ube 889">
                  <a:extLst>
                    <a:ext uri="{FF2B5EF4-FFF2-40B4-BE49-F238E27FC236}">
                      <a16:creationId xmlns:a16="http://schemas.microsoft.com/office/drawing/2014/main" id="{938560F6-20C1-49C5-A214-0781F42B9F28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ube 890">
                  <a:extLst>
                    <a:ext uri="{FF2B5EF4-FFF2-40B4-BE49-F238E27FC236}">
                      <a16:creationId xmlns:a16="http://schemas.microsoft.com/office/drawing/2014/main" id="{4DBA735D-C64F-447F-A11D-9DDE56A9826B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2FD04EA0-2C98-4847-8CB3-58F5D7C1A6B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80" name="Cube 879">
                  <a:extLst>
                    <a:ext uri="{FF2B5EF4-FFF2-40B4-BE49-F238E27FC236}">
                      <a16:creationId xmlns:a16="http://schemas.microsoft.com/office/drawing/2014/main" id="{F1FB7418-F598-4BCC-B6AC-952798B7CBA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1" name="Cube 880">
                  <a:extLst>
                    <a:ext uri="{FF2B5EF4-FFF2-40B4-BE49-F238E27FC236}">
                      <a16:creationId xmlns:a16="http://schemas.microsoft.com/office/drawing/2014/main" id="{322D471F-D1FC-4D83-A5AD-F641EC6E25A5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Cube 881">
                  <a:extLst>
                    <a:ext uri="{FF2B5EF4-FFF2-40B4-BE49-F238E27FC236}">
                      <a16:creationId xmlns:a16="http://schemas.microsoft.com/office/drawing/2014/main" id="{EBAB5D96-7DF5-4A61-B3E0-3AD7CD82B7B2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3" name="Cube 882">
                  <a:extLst>
                    <a:ext uri="{FF2B5EF4-FFF2-40B4-BE49-F238E27FC236}">
                      <a16:creationId xmlns:a16="http://schemas.microsoft.com/office/drawing/2014/main" id="{68B49EA2-C2AD-4EF5-AAA7-9CDC674348B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Cube 883">
                  <a:extLst>
                    <a:ext uri="{FF2B5EF4-FFF2-40B4-BE49-F238E27FC236}">
                      <a16:creationId xmlns:a16="http://schemas.microsoft.com/office/drawing/2014/main" id="{B3015C9C-46FE-4ADC-A26F-13170AB651D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Cube 884">
                  <a:extLst>
                    <a:ext uri="{FF2B5EF4-FFF2-40B4-BE49-F238E27FC236}">
                      <a16:creationId xmlns:a16="http://schemas.microsoft.com/office/drawing/2014/main" id="{64117443-AE83-4155-9908-2425EA04EAF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6" name="Group 865">
                <a:extLst>
                  <a:ext uri="{FF2B5EF4-FFF2-40B4-BE49-F238E27FC236}">
                    <a16:creationId xmlns:a16="http://schemas.microsoft.com/office/drawing/2014/main" id="{96EDF3B9-7F7C-441D-8BC1-154D4E3057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74" name="Cube 873">
                  <a:extLst>
                    <a:ext uri="{FF2B5EF4-FFF2-40B4-BE49-F238E27FC236}">
                      <a16:creationId xmlns:a16="http://schemas.microsoft.com/office/drawing/2014/main" id="{E3782958-3ABC-4F09-8FF8-EB78E5DA3D8A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Cube 874">
                  <a:extLst>
                    <a:ext uri="{FF2B5EF4-FFF2-40B4-BE49-F238E27FC236}">
                      <a16:creationId xmlns:a16="http://schemas.microsoft.com/office/drawing/2014/main" id="{4F41D6C6-A219-44A3-8CF8-99AFD29331A4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ube 875">
                  <a:extLst>
                    <a:ext uri="{FF2B5EF4-FFF2-40B4-BE49-F238E27FC236}">
                      <a16:creationId xmlns:a16="http://schemas.microsoft.com/office/drawing/2014/main" id="{DF1023EF-491F-4537-9E98-D34C811D5C22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7" name="Cube 876">
                  <a:extLst>
                    <a:ext uri="{FF2B5EF4-FFF2-40B4-BE49-F238E27FC236}">
                      <a16:creationId xmlns:a16="http://schemas.microsoft.com/office/drawing/2014/main" id="{A23055CD-B303-47B5-8562-E7ABBA44212E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8" name="Cube 877">
                  <a:extLst>
                    <a:ext uri="{FF2B5EF4-FFF2-40B4-BE49-F238E27FC236}">
                      <a16:creationId xmlns:a16="http://schemas.microsoft.com/office/drawing/2014/main" id="{81C8AB4C-DB58-4D99-84A4-13AF746EB665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9" name="Cube 878">
                  <a:extLst>
                    <a:ext uri="{FF2B5EF4-FFF2-40B4-BE49-F238E27FC236}">
                      <a16:creationId xmlns:a16="http://schemas.microsoft.com/office/drawing/2014/main" id="{212C2A9C-1A78-4938-ADA3-B19EA172860A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7" name="Group 866">
                <a:extLst>
                  <a:ext uri="{FF2B5EF4-FFF2-40B4-BE49-F238E27FC236}">
                    <a16:creationId xmlns:a16="http://schemas.microsoft.com/office/drawing/2014/main" id="{D9720DE1-1F4B-4F5D-A169-D7C6F58406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68" name="Cube 867">
                  <a:extLst>
                    <a:ext uri="{FF2B5EF4-FFF2-40B4-BE49-F238E27FC236}">
                      <a16:creationId xmlns:a16="http://schemas.microsoft.com/office/drawing/2014/main" id="{43DDF9B5-4D3D-4A1B-AB6E-4057E195054E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ube 868">
                  <a:extLst>
                    <a:ext uri="{FF2B5EF4-FFF2-40B4-BE49-F238E27FC236}">
                      <a16:creationId xmlns:a16="http://schemas.microsoft.com/office/drawing/2014/main" id="{905E0B72-2F2A-48D6-A4C2-359867A9EA36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ube 869">
                  <a:extLst>
                    <a:ext uri="{FF2B5EF4-FFF2-40B4-BE49-F238E27FC236}">
                      <a16:creationId xmlns:a16="http://schemas.microsoft.com/office/drawing/2014/main" id="{DAC7BD10-37AC-4554-A9C0-76B67A442B4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1" name="Cube 870">
                  <a:extLst>
                    <a:ext uri="{FF2B5EF4-FFF2-40B4-BE49-F238E27FC236}">
                      <a16:creationId xmlns:a16="http://schemas.microsoft.com/office/drawing/2014/main" id="{E53C47D0-17B8-4CCA-B456-E87BB534501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ube 871">
                  <a:extLst>
                    <a:ext uri="{FF2B5EF4-FFF2-40B4-BE49-F238E27FC236}">
                      <a16:creationId xmlns:a16="http://schemas.microsoft.com/office/drawing/2014/main" id="{2A031B85-A359-4996-AC92-E9C960E13753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ube 872">
                  <a:extLst>
                    <a:ext uri="{FF2B5EF4-FFF2-40B4-BE49-F238E27FC236}">
                      <a16:creationId xmlns:a16="http://schemas.microsoft.com/office/drawing/2014/main" id="{160CC93A-6A59-467E-B17F-9EBA8F74600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CE562C17-80AE-430E-AE2D-22D73299E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6C7539C2-0CB1-4EE3-B603-5C2C913F638B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EEBA0DDB-553C-4F00-ADBD-9AB97A881AC6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5AAE8415-7748-4B6E-AD43-9CF6FDFC46AB}"/>
              </a:ext>
            </a:extLst>
          </p:cNvPr>
          <p:cNvGrpSpPr/>
          <p:nvPr/>
        </p:nvGrpSpPr>
        <p:grpSpPr>
          <a:xfrm>
            <a:off x="412102" y="1549472"/>
            <a:ext cx="5262375" cy="3635000"/>
            <a:chOff x="412111" y="1549478"/>
            <a:chExt cx="5262375" cy="3635000"/>
          </a:xfrm>
        </p:grpSpPr>
        <p:grpSp>
          <p:nvGrpSpPr>
            <p:cNvPr id="946" name="Group 945">
              <a:extLst>
                <a:ext uri="{FF2B5EF4-FFF2-40B4-BE49-F238E27FC236}">
                  <a16:creationId xmlns:a16="http://schemas.microsoft.com/office/drawing/2014/main" id="{12E303C2-5DB5-4320-BE9B-151E0AF0F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9480"/>
              <a:ext cx="2771505" cy="1955349"/>
              <a:chOff x="920929" y="1593023"/>
              <a:chExt cx="4557347" cy="3215294"/>
            </a:xfrm>
          </p:grpSpPr>
          <p:sp>
            <p:nvSpPr>
              <p:cNvPr id="1000" name="Cube 999">
                <a:extLst>
                  <a:ext uri="{FF2B5EF4-FFF2-40B4-BE49-F238E27FC236}">
                    <a16:creationId xmlns:a16="http://schemas.microsoft.com/office/drawing/2014/main" id="{2475058F-93EA-47D9-8F4D-7700F5A9D050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1" name="Cube 1000">
                <a:extLst>
                  <a:ext uri="{FF2B5EF4-FFF2-40B4-BE49-F238E27FC236}">
                    <a16:creationId xmlns:a16="http://schemas.microsoft.com/office/drawing/2014/main" id="{49CD8C30-4BFE-4B32-9B1A-0BAA616B86F6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Cube 1001">
                <a:extLst>
                  <a:ext uri="{FF2B5EF4-FFF2-40B4-BE49-F238E27FC236}">
                    <a16:creationId xmlns:a16="http://schemas.microsoft.com/office/drawing/2014/main" id="{9596745A-A254-4336-8444-AE936AEE194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3" name="Cube 1002">
                <a:extLst>
                  <a:ext uri="{FF2B5EF4-FFF2-40B4-BE49-F238E27FC236}">
                    <a16:creationId xmlns:a16="http://schemas.microsoft.com/office/drawing/2014/main" id="{14B64905-2FEC-4E05-AE69-7CA021451854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4" name="Cube 1003">
                <a:extLst>
                  <a:ext uri="{FF2B5EF4-FFF2-40B4-BE49-F238E27FC236}">
                    <a16:creationId xmlns:a16="http://schemas.microsoft.com/office/drawing/2014/main" id="{9D73FAB7-E97A-4457-804A-2BF989240728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Cube 1004">
                <a:extLst>
                  <a:ext uri="{FF2B5EF4-FFF2-40B4-BE49-F238E27FC236}">
                    <a16:creationId xmlns:a16="http://schemas.microsoft.com/office/drawing/2014/main" id="{CB2AAD70-E3F1-44FD-ACFE-FF2AD3D91552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7" name="Group 946">
              <a:extLst>
                <a:ext uri="{FF2B5EF4-FFF2-40B4-BE49-F238E27FC236}">
                  <a16:creationId xmlns:a16="http://schemas.microsoft.com/office/drawing/2014/main" id="{3DEF4D98-76DF-42DD-B860-E50D0B8FD2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994" name="Cube 993">
                <a:extLst>
                  <a:ext uri="{FF2B5EF4-FFF2-40B4-BE49-F238E27FC236}">
                    <a16:creationId xmlns:a16="http://schemas.microsoft.com/office/drawing/2014/main" id="{ACC055F5-4765-4B3E-AE25-6B3F86FFC42B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Cube 994">
                <a:extLst>
                  <a:ext uri="{FF2B5EF4-FFF2-40B4-BE49-F238E27FC236}">
                    <a16:creationId xmlns:a16="http://schemas.microsoft.com/office/drawing/2014/main" id="{0297387D-0890-4795-B2BC-B6AD085C0B32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Cube 995">
                <a:extLst>
                  <a:ext uri="{FF2B5EF4-FFF2-40B4-BE49-F238E27FC236}">
                    <a16:creationId xmlns:a16="http://schemas.microsoft.com/office/drawing/2014/main" id="{2680B713-DDD1-45C2-A124-9E680BFE8046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7" name="Cube 996">
                <a:extLst>
                  <a:ext uri="{FF2B5EF4-FFF2-40B4-BE49-F238E27FC236}">
                    <a16:creationId xmlns:a16="http://schemas.microsoft.com/office/drawing/2014/main" id="{1A356571-115E-41BE-8C2B-07E714E05ACD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Cube 997">
                <a:extLst>
                  <a:ext uri="{FF2B5EF4-FFF2-40B4-BE49-F238E27FC236}">
                    <a16:creationId xmlns:a16="http://schemas.microsoft.com/office/drawing/2014/main" id="{0534D54A-485D-4C7A-97A9-AA16B19AFFB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9" name="Cube 998">
                <a:extLst>
                  <a:ext uri="{FF2B5EF4-FFF2-40B4-BE49-F238E27FC236}">
                    <a16:creationId xmlns:a16="http://schemas.microsoft.com/office/drawing/2014/main" id="{B8509DD4-DB91-4EE3-BB90-5FAF56162CC2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9544B40E-D85D-4738-BFCF-ABB5D548AD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988" name="Cube 987">
                <a:extLst>
                  <a:ext uri="{FF2B5EF4-FFF2-40B4-BE49-F238E27FC236}">
                    <a16:creationId xmlns:a16="http://schemas.microsoft.com/office/drawing/2014/main" id="{C0ED70C7-B1C4-435A-8AB0-488D52196635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9" name="Cube 988">
                <a:extLst>
                  <a:ext uri="{FF2B5EF4-FFF2-40B4-BE49-F238E27FC236}">
                    <a16:creationId xmlns:a16="http://schemas.microsoft.com/office/drawing/2014/main" id="{9A7EA2DC-844D-48A7-99E1-2E24A4CB5407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Cube 989">
                <a:extLst>
                  <a:ext uri="{FF2B5EF4-FFF2-40B4-BE49-F238E27FC236}">
                    <a16:creationId xmlns:a16="http://schemas.microsoft.com/office/drawing/2014/main" id="{6BCC0962-911D-4EF6-A956-A9B6A9C795A2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1" name="Cube 990">
                <a:extLst>
                  <a:ext uri="{FF2B5EF4-FFF2-40B4-BE49-F238E27FC236}">
                    <a16:creationId xmlns:a16="http://schemas.microsoft.com/office/drawing/2014/main" id="{4D561E41-1B32-420F-AD80-E2D451079D66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2" name="Cube 991">
                <a:extLst>
                  <a:ext uri="{FF2B5EF4-FFF2-40B4-BE49-F238E27FC236}">
                    <a16:creationId xmlns:a16="http://schemas.microsoft.com/office/drawing/2014/main" id="{C91228F3-E677-4345-9931-C16252C0CDF8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Cube 992">
                <a:extLst>
                  <a:ext uri="{FF2B5EF4-FFF2-40B4-BE49-F238E27FC236}">
                    <a16:creationId xmlns:a16="http://schemas.microsoft.com/office/drawing/2014/main" id="{AE02D567-5EDA-43AC-BE14-6D9229378304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C4D8D63A-58B2-41EC-A138-FD986DDDA5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982" name="Cube 981">
                <a:extLst>
                  <a:ext uri="{FF2B5EF4-FFF2-40B4-BE49-F238E27FC236}">
                    <a16:creationId xmlns:a16="http://schemas.microsoft.com/office/drawing/2014/main" id="{D2FDE1D9-E586-4938-8203-92850CD03BEE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Cube 982">
                <a:extLst>
                  <a:ext uri="{FF2B5EF4-FFF2-40B4-BE49-F238E27FC236}">
                    <a16:creationId xmlns:a16="http://schemas.microsoft.com/office/drawing/2014/main" id="{60226673-FF92-4FB6-ADE3-46CCD18BB6D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Cube 983">
                <a:extLst>
                  <a:ext uri="{FF2B5EF4-FFF2-40B4-BE49-F238E27FC236}">
                    <a16:creationId xmlns:a16="http://schemas.microsoft.com/office/drawing/2014/main" id="{70129E5C-AAD2-4C47-878F-7F62224113EE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5" name="Cube 984">
                <a:extLst>
                  <a:ext uri="{FF2B5EF4-FFF2-40B4-BE49-F238E27FC236}">
                    <a16:creationId xmlns:a16="http://schemas.microsoft.com/office/drawing/2014/main" id="{FBA052FE-BC17-416B-91EC-A17F863C5A2C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Cube 985">
                <a:extLst>
                  <a:ext uri="{FF2B5EF4-FFF2-40B4-BE49-F238E27FC236}">
                    <a16:creationId xmlns:a16="http://schemas.microsoft.com/office/drawing/2014/main" id="{B796271F-4F72-4D40-B6DE-BC6EFFCC9840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Cube 986">
                <a:extLst>
                  <a:ext uri="{FF2B5EF4-FFF2-40B4-BE49-F238E27FC236}">
                    <a16:creationId xmlns:a16="http://schemas.microsoft.com/office/drawing/2014/main" id="{423EA998-958E-45BC-A092-7872E1602A0C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0" name="Group 949">
              <a:extLst>
                <a:ext uri="{FF2B5EF4-FFF2-40B4-BE49-F238E27FC236}">
                  <a16:creationId xmlns:a16="http://schemas.microsoft.com/office/drawing/2014/main" id="{FCD279EA-68E0-4A52-937A-62CEF42C229D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954" name="Group 953">
                <a:extLst>
                  <a:ext uri="{FF2B5EF4-FFF2-40B4-BE49-F238E27FC236}">
                    <a16:creationId xmlns:a16="http://schemas.microsoft.com/office/drawing/2014/main" id="{7523F2CD-A475-449B-BF78-E8E103FB05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76" name="Cube 975">
                  <a:extLst>
                    <a:ext uri="{FF2B5EF4-FFF2-40B4-BE49-F238E27FC236}">
                      <a16:creationId xmlns:a16="http://schemas.microsoft.com/office/drawing/2014/main" id="{859703E0-9B8D-4321-9113-91E6EFE2ECF4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7" name="Cube 976">
                  <a:extLst>
                    <a:ext uri="{FF2B5EF4-FFF2-40B4-BE49-F238E27FC236}">
                      <a16:creationId xmlns:a16="http://schemas.microsoft.com/office/drawing/2014/main" id="{1293BD46-7440-45A3-A907-E8ABA80EFF77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Cube 977">
                  <a:extLst>
                    <a:ext uri="{FF2B5EF4-FFF2-40B4-BE49-F238E27FC236}">
                      <a16:creationId xmlns:a16="http://schemas.microsoft.com/office/drawing/2014/main" id="{1DA95628-52E3-46BE-A160-B69615CA911C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9" name="Cube 978">
                  <a:extLst>
                    <a:ext uri="{FF2B5EF4-FFF2-40B4-BE49-F238E27FC236}">
                      <a16:creationId xmlns:a16="http://schemas.microsoft.com/office/drawing/2014/main" id="{CC1A0FE3-37EB-43A4-9852-1E710AE5E6A5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0" name="Cube 979">
                  <a:extLst>
                    <a:ext uri="{FF2B5EF4-FFF2-40B4-BE49-F238E27FC236}">
                      <a16:creationId xmlns:a16="http://schemas.microsoft.com/office/drawing/2014/main" id="{FFC33F04-500C-4763-9ECB-ECA77197317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1" name="Cube 980">
                  <a:extLst>
                    <a:ext uri="{FF2B5EF4-FFF2-40B4-BE49-F238E27FC236}">
                      <a16:creationId xmlns:a16="http://schemas.microsoft.com/office/drawing/2014/main" id="{D319CF70-7CB5-4C89-89B1-9954A76C5997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5" name="Group 954">
                <a:extLst>
                  <a:ext uri="{FF2B5EF4-FFF2-40B4-BE49-F238E27FC236}">
                    <a16:creationId xmlns:a16="http://schemas.microsoft.com/office/drawing/2014/main" id="{9CCB6B7E-CAED-4A7C-AF8B-927DEF736A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70" name="Cube 969">
                  <a:extLst>
                    <a:ext uri="{FF2B5EF4-FFF2-40B4-BE49-F238E27FC236}">
                      <a16:creationId xmlns:a16="http://schemas.microsoft.com/office/drawing/2014/main" id="{D978C69B-68F3-49DB-B994-B86B0AE2CAE1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1" name="Cube 970">
                  <a:extLst>
                    <a:ext uri="{FF2B5EF4-FFF2-40B4-BE49-F238E27FC236}">
                      <a16:creationId xmlns:a16="http://schemas.microsoft.com/office/drawing/2014/main" id="{21DE83BB-9C14-495B-805D-73B0EA46FFFE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2" name="Cube 971">
                  <a:extLst>
                    <a:ext uri="{FF2B5EF4-FFF2-40B4-BE49-F238E27FC236}">
                      <a16:creationId xmlns:a16="http://schemas.microsoft.com/office/drawing/2014/main" id="{E1FA9287-51BF-4B9B-967D-E681AC42368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3" name="Cube 972">
                  <a:extLst>
                    <a:ext uri="{FF2B5EF4-FFF2-40B4-BE49-F238E27FC236}">
                      <a16:creationId xmlns:a16="http://schemas.microsoft.com/office/drawing/2014/main" id="{64EACE08-A6AB-4012-8724-CEE5127C4C00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4" name="Cube 973">
                  <a:extLst>
                    <a:ext uri="{FF2B5EF4-FFF2-40B4-BE49-F238E27FC236}">
                      <a16:creationId xmlns:a16="http://schemas.microsoft.com/office/drawing/2014/main" id="{FA655E9A-0975-4657-9094-83C5690D03B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5" name="Cube 974">
                  <a:extLst>
                    <a:ext uri="{FF2B5EF4-FFF2-40B4-BE49-F238E27FC236}">
                      <a16:creationId xmlns:a16="http://schemas.microsoft.com/office/drawing/2014/main" id="{A2788C2F-872D-4609-96FE-E2C72C7BE0D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0ED739BD-0A16-4D11-ADA2-28ADB56E2E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64" name="Cube 963">
                  <a:extLst>
                    <a:ext uri="{FF2B5EF4-FFF2-40B4-BE49-F238E27FC236}">
                      <a16:creationId xmlns:a16="http://schemas.microsoft.com/office/drawing/2014/main" id="{69A425A2-AE94-4E3C-B2E6-29BE28244A03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5" name="Cube 964">
                  <a:extLst>
                    <a:ext uri="{FF2B5EF4-FFF2-40B4-BE49-F238E27FC236}">
                      <a16:creationId xmlns:a16="http://schemas.microsoft.com/office/drawing/2014/main" id="{7F6F4707-F0F1-4358-BDE3-203477B88878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6" name="Cube 965">
                  <a:extLst>
                    <a:ext uri="{FF2B5EF4-FFF2-40B4-BE49-F238E27FC236}">
                      <a16:creationId xmlns:a16="http://schemas.microsoft.com/office/drawing/2014/main" id="{12159303-4F30-4D89-88DE-62DF0C5AAF2B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7" name="Cube 966">
                  <a:extLst>
                    <a:ext uri="{FF2B5EF4-FFF2-40B4-BE49-F238E27FC236}">
                      <a16:creationId xmlns:a16="http://schemas.microsoft.com/office/drawing/2014/main" id="{055470A0-567A-46EB-A00F-D5C74D498EBC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8" name="Cube 967">
                  <a:extLst>
                    <a:ext uri="{FF2B5EF4-FFF2-40B4-BE49-F238E27FC236}">
                      <a16:creationId xmlns:a16="http://schemas.microsoft.com/office/drawing/2014/main" id="{CA3E0249-4C89-4E65-8D12-63E9EE5B11A2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9" name="Cube 968">
                  <a:extLst>
                    <a:ext uri="{FF2B5EF4-FFF2-40B4-BE49-F238E27FC236}">
                      <a16:creationId xmlns:a16="http://schemas.microsoft.com/office/drawing/2014/main" id="{99EB1A7E-4254-46EB-AE2B-7FFB9638169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7" name="Group 956">
                <a:extLst>
                  <a:ext uri="{FF2B5EF4-FFF2-40B4-BE49-F238E27FC236}">
                    <a16:creationId xmlns:a16="http://schemas.microsoft.com/office/drawing/2014/main" id="{6963DD4C-4A45-4F5A-A62E-A337B0B3EBF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58" name="Cube 957">
                  <a:extLst>
                    <a:ext uri="{FF2B5EF4-FFF2-40B4-BE49-F238E27FC236}">
                      <a16:creationId xmlns:a16="http://schemas.microsoft.com/office/drawing/2014/main" id="{1DCFE108-6A89-4571-B9E5-2BCB6A404CB0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Cube 958">
                  <a:extLst>
                    <a:ext uri="{FF2B5EF4-FFF2-40B4-BE49-F238E27FC236}">
                      <a16:creationId xmlns:a16="http://schemas.microsoft.com/office/drawing/2014/main" id="{45B86D32-A138-44E3-9E27-E7B9B61CB583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0" name="Cube 959">
                  <a:extLst>
                    <a:ext uri="{FF2B5EF4-FFF2-40B4-BE49-F238E27FC236}">
                      <a16:creationId xmlns:a16="http://schemas.microsoft.com/office/drawing/2014/main" id="{1F749764-3FBC-4D59-A63F-D6755EF3B5EE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1" name="Cube 960">
                  <a:extLst>
                    <a:ext uri="{FF2B5EF4-FFF2-40B4-BE49-F238E27FC236}">
                      <a16:creationId xmlns:a16="http://schemas.microsoft.com/office/drawing/2014/main" id="{B95B2E08-986D-4DDE-8EC8-709F59002E9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Cube 961">
                  <a:extLst>
                    <a:ext uri="{FF2B5EF4-FFF2-40B4-BE49-F238E27FC236}">
                      <a16:creationId xmlns:a16="http://schemas.microsoft.com/office/drawing/2014/main" id="{3315AF1D-D19A-46FD-BBF1-D9749AB29FC9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Cube 962">
                  <a:extLst>
                    <a:ext uri="{FF2B5EF4-FFF2-40B4-BE49-F238E27FC236}">
                      <a16:creationId xmlns:a16="http://schemas.microsoft.com/office/drawing/2014/main" id="{D5BB1BD8-04DF-41C6-A0D4-82EFC13D353C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51" name="Straight Connector 950">
              <a:extLst>
                <a:ext uri="{FF2B5EF4-FFF2-40B4-BE49-F238E27FC236}">
                  <a16:creationId xmlns:a16="http://schemas.microsoft.com/office/drawing/2014/main" id="{55C77EFA-4FE5-4D81-B54F-578F2CC0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2" name="Straight Connector 951">
              <a:extLst>
                <a:ext uri="{FF2B5EF4-FFF2-40B4-BE49-F238E27FC236}">
                  <a16:creationId xmlns:a16="http://schemas.microsoft.com/office/drawing/2014/main" id="{18B87ADC-2C8E-4F8F-B72D-B90A3D7D41D5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3" name="Straight Connector 952">
              <a:extLst>
                <a:ext uri="{FF2B5EF4-FFF2-40B4-BE49-F238E27FC236}">
                  <a16:creationId xmlns:a16="http://schemas.microsoft.com/office/drawing/2014/main" id="{128C04C7-9CAB-4AB2-B0CE-9A070F68FA54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6" name="Group 1005">
            <a:extLst>
              <a:ext uri="{FF2B5EF4-FFF2-40B4-BE49-F238E27FC236}">
                <a16:creationId xmlns:a16="http://schemas.microsoft.com/office/drawing/2014/main" id="{5C4015EA-E035-4861-A750-7D9FC0D30E19}"/>
              </a:ext>
            </a:extLst>
          </p:cNvPr>
          <p:cNvGrpSpPr/>
          <p:nvPr/>
        </p:nvGrpSpPr>
        <p:grpSpPr>
          <a:xfrm>
            <a:off x="412111" y="1547488"/>
            <a:ext cx="5262375" cy="3636990"/>
            <a:chOff x="412111" y="1547488"/>
            <a:chExt cx="5262375" cy="3636990"/>
          </a:xfrm>
        </p:grpSpPr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B5ED3AC4-0319-4438-9624-4706247238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7488"/>
              <a:ext cx="2771505" cy="1957341"/>
              <a:chOff x="920929" y="1589747"/>
              <a:chExt cx="4557347" cy="3218570"/>
            </a:xfrm>
          </p:grpSpPr>
          <p:sp>
            <p:nvSpPr>
              <p:cNvPr id="1062" name="Cube 1061">
                <a:extLst>
                  <a:ext uri="{FF2B5EF4-FFF2-40B4-BE49-F238E27FC236}">
                    <a16:creationId xmlns:a16="http://schemas.microsoft.com/office/drawing/2014/main" id="{06C35AA2-9741-4FED-B10A-CAB02F48E718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3" name="Cube 1062">
                <a:extLst>
                  <a:ext uri="{FF2B5EF4-FFF2-40B4-BE49-F238E27FC236}">
                    <a16:creationId xmlns:a16="http://schemas.microsoft.com/office/drawing/2014/main" id="{B28E1D05-6E7E-4121-8F58-E58B81796FE8}"/>
                  </a:ext>
                </a:extLst>
              </p:cNvPr>
              <p:cNvSpPr/>
              <p:nvPr/>
            </p:nvSpPr>
            <p:spPr>
              <a:xfrm>
                <a:off x="2282142" y="1589747"/>
                <a:ext cx="1828799" cy="1828799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4" name="Cube 1063">
                <a:extLst>
                  <a:ext uri="{FF2B5EF4-FFF2-40B4-BE49-F238E27FC236}">
                    <a16:creationId xmlns:a16="http://schemas.microsoft.com/office/drawing/2014/main" id="{AA9E61FD-F448-4ABC-857A-EB1D427E610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5" name="Cube 1064">
                <a:extLst>
                  <a:ext uri="{FF2B5EF4-FFF2-40B4-BE49-F238E27FC236}">
                    <a16:creationId xmlns:a16="http://schemas.microsoft.com/office/drawing/2014/main" id="{B717D18A-D6A7-424F-99B3-4B014ACF4D20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Cube 1065">
                <a:extLst>
                  <a:ext uri="{FF2B5EF4-FFF2-40B4-BE49-F238E27FC236}">
                    <a16:creationId xmlns:a16="http://schemas.microsoft.com/office/drawing/2014/main" id="{6C6B3C76-AFB7-420D-9B82-75F47A5A7ADC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7" name="Cube 1066">
                <a:extLst>
                  <a:ext uri="{FF2B5EF4-FFF2-40B4-BE49-F238E27FC236}">
                    <a16:creationId xmlns:a16="http://schemas.microsoft.com/office/drawing/2014/main" id="{514EB047-5319-4422-B9B7-49A906F4AF12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E3A10282-FF90-4DAC-8537-282A72AE24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1056" name="Cube 1055">
                <a:extLst>
                  <a:ext uri="{FF2B5EF4-FFF2-40B4-BE49-F238E27FC236}">
                    <a16:creationId xmlns:a16="http://schemas.microsoft.com/office/drawing/2014/main" id="{6175A858-4DEC-45DE-B73D-96D65DB870C7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Cube 1056">
                <a:extLst>
                  <a:ext uri="{FF2B5EF4-FFF2-40B4-BE49-F238E27FC236}">
                    <a16:creationId xmlns:a16="http://schemas.microsoft.com/office/drawing/2014/main" id="{C6E07590-9D7D-433D-A075-2C267A4B1DDB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Cube 1057">
                <a:extLst>
                  <a:ext uri="{FF2B5EF4-FFF2-40B4-BE49-F238E27FC236}">
                    <a16:creationId xmlns:a16="http://schemas.microsoft.com/office/drawing/2014/main" id="{FBDDBAEA-5BA2-4807-87E0-971284709F1D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9" name="Cube 1058">
                <a:extLst>
                  <a:ext uri="{FF2B5EF4-FFF2-40B4-BE49-F238E27FC236}">
                    <a16:creationId xmlns:a16="http://schemas.microsoft.com/office/drawing/2014/main" id="{867A0282-E370-4AEC-97A1-3E3EEFFE3C70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DB72850B-B960-434B-BA08-4281C8B276B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D38091C5-E5B5-45C5-A01F-F90951CA3FB1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9" name="Group 1008">
              <a:extLst>
                <a:ext uri="{FF2B5EF4-FFF2-40B4-BE49-F238E27FC236}">
                  <a16:creationId xmlns:a16="http://schemas.microsoft.com/office/drawing/2014/main" id="{B278A6C9-576C-48F4-B454-774677F219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1050" name="Cube 1049">
                <a:extLst>
                  <a:ext uri="{FF2B5EF4-FFF2-40B4-BE49-F238E27FC236}">
                    <a16:creationId xmlns:a16="http://schemas.microsoft.com/office/drawing/2014/main" id="{3341A669-C739-4BCD-B0EF-38F1A0A18EDB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Cube 1050">
                <a:extLst>
                  <a:ext uri="{FF2B5EF4-FFF2-40B4-BE49-F238E27FC236}">
                    <a16:creationId xmlns:a16="http://schemas.microsoft.com/office/drawing/2014/main" id="{E11FC566-E94B-401C-8D38-A645B52D5581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Cube 1051">
                <a:extLst>
                  <a:ext uri="{FF2B5EF4-FFF2-40B4-BE49-F238E27FC236}">
                    <a16:creationId xmlns:a16="http://schemas.microsoft.com/office/drawing/2014/main" id="{3C5DE4E5-B95B-4681-827D-B32707EA869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Cube 1052">
                <a:extLst>
                  <a:ext uri="{FF2B5EF4-FFF2-40B4-BE49-F238E27FC236}">
                    <a16:creationId xmlns:a16="http://schemas.microsoft.com/office/drawing/2014/main" id="{EAE8457F-B993-4B18-A12C-DEDED88A090D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Cube 1053">
                <a:extLst>
                  <a:ext uri="{FF2B5EF4-FFF2-40B4-BE49-F238E27FC236}">
                    <a16:creationId xmlns:a16="http://schemas.microsoft.com/office/drawing/2014/main" id="{B6CB2F9F-F9BD-4818-A6D3-ACC483445EDC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6DCD70EE-0E4F-4883-B05A-E90BF40E35E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379A72FD-B28C-4281-A7DE-4AF961E93E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1044" name="Cube 1043">
                <a:extLst>
                  <a:ext uri="{FF2B5EF4-FFF2-40B4-BE49-F238E27FC236}">
                    <a16:creationId xmlns:a16="http://schemas.microsoft.com/office/drawing/2014/main" id="{899C620E-E81C-4127-9B01-1F9154DC4C62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Cube 1044">
                <a:extLst>
                  <a:ext uri="{FF2B5EF4-FFF2-40B4-BE49-F238E27FC236}">
                    <a16:creationId xmlns:a16="http://schemas.microsoft.com/office/drawing/2014/main" id="{26EDDA05-C411-456B-8254-5BB970E447D4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Cube 1045">
                <a:extLst>
                  <a:ext uri="{FF2B5EF4-FFF2-40B4-BE49-F238E27FC236}">
                    <a16:creationId xmlns:a16="http://schemas.microsoft.com/office/drawing/2014/main" id="{CC983DD6-98B8-46C8-A8EA-5F730DC2C90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7" name="Cube 1046">
                <a:extLst>
                  <a:ext uri="{FF2B5EF4-FFF2-40B4-BE49-F238E27FC236}">
                    <a16:creationId xmlns:a16="http://schemas.microsoft.com/office/drawing/2014/main" id="{7B9FB273-3870-4031-B0CC-0178533A4FC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Cube 1047">
                <a:extLst>
                  <a:ext uri="{FF2B5EF4-FFF2-40B4-BE49-F238E27FC236}">
                    <a16:creationId xmlns:a16="http://schemas.microsoft.com/office/drawing/2014/main" id="{8AE59C1E-19E4-4A26-B8E8-730A1BD0D9FD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8B0E283B-8F0F-4425-9B5F-BBBA83892EBA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1" name="Cube 1010">
              <a:extLst>
                <a:ext uri="{FF2B5EF4-FFF2-40B4-BE49-F238E27FC236}">
                  <a16:creationId xmlns:a16="http://schemas.microsoft.com/office/drawing/2014/main" id="{FC81D47A-125F-4DC4-B578-D7809868B5D9}"/>
                </a:ext>
              </a:extLst>
            </p:cNvPr>
            <p:cNvSpPr/>
            <p:nvPr/>
          </p:nvSpPr>
          <p:spPr>
            <a:xfrm>
              <a:off x="1243641" y="1556197"/>
              <a:ext cx="1112166" cy="1112166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AB315DE1-169E-4255-88BE-074580953CA9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1016" name="Group 1015">
                <a:extLst>
                  <a:ext uri="{FF2B5EF4-FFF2-40B4-BE49-F238E27FC236}">
                    <a16:creationId xmlns:a16="http://schemas.microsoft.com/office/drawing/2014/main" id="{53AD6476-4503-45BB-B31F-703FF93492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38" name="Cube 1037">
                  <a:extLst>
                    <a:ext uri="{FF2B5EF4-FFF2-40B4-BE49-F238E27FC236}">
                      <a16:creationId xmlns:a16="http://schemas.microsoft.com/office/drawing/2014/main" id="{17A301B1-8196-420D-97DF-E7DC555BA7D3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Cube 1038">
                  <a:extLst>
                    <a:ext uri="{FF2B5EF4-FFF2-40B4-BE49-F238E27FC236}">
                      <a16:creationId xmlns:a16="http://schemas.microsoft.com/office/drawing/2014/main" id="{472E362E-F5C7-4C28-9F94-26B23EB18BD5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0" name="Cube 1039">
                  <a:extLst>
                    <a:ext uri="{FF2B5EF4-FFF2-40B4-BE49-F238E27FC236}">
                      <a16:creationId xmlns:a16="http://schemas.microsoft.com/office/drawing/2014/main" id="{6C78E647-CC88-45B1-8901-0E7E0ECFB547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1" name="Cube 1040">
                  <a:extLst>
                    <a:ext uri="{FF2B5EF4-FFF2-40B4-BE49-F238E27FC236}">
                      <a16:creationId xmlns:a16="http://schemas.microsoft.com/office/drawing/2014/main" id="{493EEDB7-22CD-4883-98C6-56825237DB2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Cube 1041">
                  <a:extLst>
                    <a:ext uri="{FF2B5EF4-FFF2-40B4-BE49-F238E27FC236}">
                      <a16:creationId xmlns:a16="http://schemas.microsoft.com/office/drawing/2014/main" id="{88283CB6-00E2-4D95-A113-CA2AED73E235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Cube 1042">
                  <a:extLst>
                    <a:ext uri="{FF2B5EF4-FFF2-40B4-BE49-F238E27FC236}">
                      <a16:creationId xmlns:a16="http://schemas.microsoft.com/office/drawing/2014/main" id="{E2C377C8-DE6A-47B5-A42C-1FE25701EE89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7" name="Group 1016">
                <a:extLst>
                  <a:ext uri="{FF2B5EF4-FFF2-40B4-BE49-F238E27FC236}">
                    <a16:creationId xmlns:a16="http://schemas.microsoft.com/office/drawing/2014/main" id="{26ACC7A0-39E5-4600-BEF9-82A53930F18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D0ABAC2-D3C0-4204-B3B1-453BE8112DC7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3" name="Cube 1032">
                  <a:extLst>
                    <a:ext uri="{FF2B5EF4-FFF2-40B4-BE49-F238E27FC236}">
                      <a16:creationId xmlns:a16="http://schemas.microsoft.com/office/drawing/2014/main" id="{88FF66F3-EA6C-417C-AD28-91EEB25635B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85D84B-6A59-47DA-A1E6-42554760B3BE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C4CA0D8A-BC66-4A7B-9A83-63B415E2A7D9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A73B4E2B-8EB9-4C05-81D6-3D96A599CE91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20DC5EA4-49A3-40A8-94C2-BEC2FB26609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C8E339DD-E791-4197-9D43-1164CDE44B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F94C9BE0-6E53-4FE7-B18B-CCCFD775D7E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7" name="Cube 1026">
                  <a:extLst>
                    <a:ext uri="{FF2B5EF4-FFF2-40B4-BE49-F238E27FC236}">
                      <a16:creationId xmlns:a16="http://schemas.microsoft.com/office/drawing/2014/main" id="{1B077DD1-8E75-429B-A635-8D1C20B57C6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2A37960F-E20F-410B-967C-3A1E70B90075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6C7634C8-CAC8-46F2-AC6C-BD285C357D09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E007CF38-ED5F-4F2C-931A-2D6A40401A7C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6EFD3D4B-594E-4E81-AD07-F772C971817A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9" name="Group 1018">
                <a:extLst>
                  <a:ext uri="{FF2B5EF4-FFF2-40B4-BE49-F238E27FC236}">
                    <a16:creationId xmlns:a16="http://schemas.microsoft.com/office/drawing/2014/main" id="{64E1EA6F-43EB-43E0-9BA8-213169DD3F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7CE72963-DFEA-4C11-84B7-FBD94C6AAE47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1" name="Cube 1020">
                  <a:extLst>
                    <a:ext uri="{FF2B5EF4-FFF2-40B4-BE49-F238E27FC236}">
                      <a16:creationId xmlns:a16="http://schemas.microsoft.com/office/drawing/2014/main" id="{D3C6E2C6-BF16-42F2-BC14-7618B11A0C29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CA530A4B-DD30-4B5A-B8F2-265D94A1266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0F93B849-B4BE-453D-8716-056F18B2C31C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C13ABE57-EE98-456B-9A7E-36D3E3AA60F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3079761E-F4EF-4F37-AABE-F4D284B6B05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7D6F5DA4-FE35-4569-A895-AEDD901A0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4" name="Straight Connector 1013">
              <a:extLst>
                <a:ext uri="{FF2B5EF4-FFF2-40B4-BE49-F238E27FC236}">
                  <a16:creationId xmlns:a16="http://schemas.microsoft.com/office/drawing/2014/main" id="{CF7D9EE7-3512-45A5-AA59-209E5FEAF7EA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5" name="Straight Connector 1014">
              <a:extLst>
                <a:ext uri="{FF2B5EF4-FFF2-40B4-BE49-F238E27FC236}">
                  <a16:creationId xmlns:a16="http://schemas.microsoft.com/office/drawing/2014/main" id="{A999156F-18DD-415E-81E4-654D8E99018D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D05721C-C4BD-447E-A043-B8E74D969CD7}"/>
              </a:ext>
            </a:extLst>
          </p:cNvPr>
          <p:cNvGrpSpPr/>
          <p:nvPr/>
        </p:nvGrpSpPr>
        <p:grpSpPr>
          <a:xfrm>
            <a:off x="412097" y="1556197"/>
            <a:ext cx="5262375" cy="3636990"/>
            <a:chOff x="412111" y="1547488"/>
            <a:chExt cx="5262375" cy="3636990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523DE77F-6253-4CD4-9AEC-C78FA68AE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1547488"/>
              <a:ext cx="2771505" cy="1957341"/>
              <a:chOff x="920929" y="1589747"/>
              <a:chExt cx="4557347" cy="3218570"/>
            </a:xfrm>
          </p:grpSpPr>
          <p:sp>
            <p:nvSpPr>
              <p:cNvPr id="1124" name="Cube 1123">
                <a:extLst>
                  <a:ext uri="{FF2B5EF4-FFF2-40B4-BE49-F238E27FC236}">
                    <a16:creationId xmlns:a16="http://schemas.microsoft.com/office/drawing/2014/main" id="{F5B1A762-8AC5-495A-9F66-2E0B20973C8B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5" name="Cube 1124">
                <a:extLst>
                  <a:ext uri="{FF2B5EF4-FFF2-40B4-BE49-F238E27FC236}">
                    <a16:creationId xmlns:a16="http://schemas.microsoft.com/office/drawing/2014/main" id="{BC0659BE-35ED-4414-8EE2-9912633E5146}"/>
                  </a:ext>
                </a:extLst>
              </p:cNvPr>
              <p:cNvSpPr/>
              <p:nvPr/>
            </p:nvSpPr>
            <p:spPr>
              <a:xfrm>
                <a:off x="2282142" y="1589747"/>
                <a:ext cx="1828799" cy="1828799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6" name="Cube 1125">
                <a:extLst>
                  <a:ext uri="{FF2B5EF4-FFF2-40B4-BE49-F238E27FC236}">
                    <a16:creationId xmlns:a16="http://schemas.microsoft.com/office/drawing/2014/main" id="{A4A945CA-FCD6-492D-B131-E14C6573B7B6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7" name="Cube 1126">
                <a:extLst>
                  <a:ext uri="{FF2B5EF4-FFF2-40B4-BE49-F238E27FC236}">
                    <a16:creationId xmlns:a16="http://schemas.microsoft.com/office/drawing/2014/main" id="{D7DF8547-F18C-4500-89C2-4EBFF183A298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8" name="Cube 1127">
                <a:extLst>
                  <a:ext uri="{FF2B5EF4-FFF2-40B4-BE49-F238E27FC236}">
                    <a16:creationId xmlns:a16="http://schemas.microsoft.com/office/drawing/2014/main" id="{8A2C0A0C-E417-4F36-B4B7-F634CB683A12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9" name="Cube 1128">
                <a:extLst>
                  <a:ext uri="{FF2B5EF4-FFF2-40B4-BE49-F238E27FC236}">
                    <a16:creationId xmlns:a16="http://schemas.microsoft.com/office/drawing/2014/main" id="{A2F15B86-CB23-48A2-AE39-F0E5938B76B1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AC03B60E-53AE-4072-9061-3FED185C0D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1118" name="Cube 1117">
                <a:extLst>
                  <a:ext uri="{FF2B5EF4-FFF2-40B4-BE49-F238E27FC236}">
                    <a16:creationId xmlns:a16="http://schemas.microsoft.com/office/drawing/2014/main" id="{A86BFC4C-1750-40AC-85E2-BB96288DCACD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9" name="Cube 1118">
                <a:extLst>
                  <a:ext uri="{FF2B5EF4-FFF2-40B4-BE49-F238E27FC236}">
                    <a16:creationId xmlns:a16="http://schemas.microsoft.com/office/drawing/2014/main" id="{7F42AC12-9C9E-406E-9C31-221A445A2A4A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0" name="Cube 1119">
                <a:extLst>
                  <a:ext uri="{FF2B5EF4-FFF2-40B4-BE49-F238E27FC236}">
                    <a16:creationId xmlns:a16="http://schemas.microsoft.com/office/drawing/2014/main" id="{BC880287-61CF-4503-98A4-1AF6CBA34AD0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1" name="Cube 1120">
                <a:extLst>
                  <a:ext uri="{FF2B5EF4-FFF2-40B4-BE49-F238E27FC236}">
                    <a16:creationId xmlns:a16="http://schemas.microsoft.com/office/drawing/2014/main" id="{B4BB618D-FC77-4E8A-8762-8A259265FD07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2" name="Cube 1121">
                <a:extLst>
                  <a:ext uri="{FF2B5EF4-FFF2-40B4-BE49-F238E27FC236}">
                    <a16:creationId xmlns:a16="http://schemas.microsoft.com/office/drawing/2014/main" id="{4E54A6AE-8675-4E28-9C17-1B51067A459A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3" name="Cube 1122">
                <a:extLst>
                  <a:ext uri="{FF2B5EF4-FFF2-40B4-BE49-F238E27FC236}">
                    <a16:creationId xmlns:a16="http://schemas.microsoft.com/office/drawing/2014/main" id="{3A322B87-E238-4303-8467-A5915EAC175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BDBA0726-B3C4-40A1-8E60-8EF66FD9CB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1112" name="Cube 1111">
                <a:extLst>
                  <a:ext uri="{FF2B5EF4-FFF2-40B4-BE49-F238E27FC236}">
                    <a16:creationId xmlns:a16="http://schemas.microsoft.com/office/drawing/2014/main" id="{1FA4D24B-FD78-485A-80CB-CF076F6C67B2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Cube 1112">
                <a:extLst>
                  <a:ext uri="{FF2B5EF4-FFF2-40B4-BE49-F238E27FC236}">
                    <a16:creationId xmlns:a16="http://schemas.microsoft.com/office/drawing/2014/main" id="{C14182DD-1CB8-4710-A8C8-2414BD3D04F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Cube 1113">
                <a:extLst>
                  <a:ext uri="{FF2B5EF4-FFF2-40B4-BE49-F238E27FC236}">
                    <a16:creationId xmlns:a16="http://schemas.microsoft.com/office/drawing/2014/main" id="{8EFB9CA6-4E44-4E3D-8B5E-C289B95ECC1C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Cube 1114">
                <a:extLst>
                  <a:ext uri="{FF2B5EF4-FFF2-40B4-BE49-F238E27FC236}">
                    <a16:creationId xmlns:a16="http://schemas.microsoft.com/office/drawing/2014/main" id="{9E0DFBEC-5888-43DC-988F-7DA130AFFB0C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F1409EC3-F0EE-4780-B0B8-C07545C17EF3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19C41B1-89A5-46DD-A185-392571786EF4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77D5AFF9-0BBF-4F8A-AA0B-B92B739409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1106" name="Cube 1105">
                <a:extLst>
                  <a:ext uri="{FF2B5EF4-FFF2-40B4-BE49-F238E27FC236}">
                    <a16:creationId xmlns:a16="http://schemas.microsoft.com/office/drawing/2014/main" id="{C0E096DD-1A12-438A-BD0B-B3E639C8B6DF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7" name="Cube 1106">
                <a:extLst>
                  <a:ext uri="{FF2B5EF4-FFF2-40B4-BE49-F238E27FC236}">
                    <a16:creationId xmlns:a16="http://schemas.microsoft.com/office/drawing/2014/main" id="{C2F9408E-2D0B-49B0-8DAE-4B5BD6D9F164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Cube 1107">
                <a:extLst>
                  <a:ext uri="{FF2B5EF4-FFF2-40B4-BE49-F238E27FC236}">
                    <a16:creationId xmlns:a16="http://schemas.microsoft.com/office/drawing/2014/main" id="{9A66DDA3-15F1-4D1F-AB94-FC34A0A6779A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9" name="Cube 1108">
                <a:extLst>
                  <a:ext uri="{FF2B5EF4-FFF2-40B4-BE49-F238E27FC236}">
                    <a16:creationId xmlns:a16="http://schemas.microsoft.com/office/drawing/2014/main" id="{8073E8C1-3E38-4533-855A-56FB61F81891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0" name="Cube 1109">
                <a:extLst>
                  <a:ext uri="{FF2B5EF4-FFF2-40B4-BE49-F238E27FC236}">
                    <a16:creationId xmlns:a16="http://schemas.microsoft.com/office/drawing/2014/main" id="{6A1A2372-F948-447A-BDA7-6C92CF15F47F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E26DCDAE-D940-4482-BB44-7177361D05C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3" name="Cube 1072">
              <a:extLst>
                <a:ext uri="{FF2B5EF4-FFF2-40B4-BE49-F238E27FC236}">
                  <a16:creationId xmlns:a16="http://schemas.microsoft.com/office/drawing/2014/main" id="{7C7AD766-0B7A-4990-8C8E-5401696AE5B5}"/>
                </a:ext>
              </a:extLst>
            </p:cNvPr>
            <p:cNvSpPr/>
            <p:nvPr/>
          </p:nvSpPr>
          <p:spPr>
            <a:xfrm>
              <a:off x="1243641" y="1556197"/>
              <a:ext cx="1112166" cy="1112166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A884E699-4FC9-4964-9DE1-151123E62253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E7E8BF5A-8AF2-41C1-8EC7-8CD6F5819D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21EE86B6-E442-48D6-A2FD-F2BEBF162A64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C173CB58-2438-4CD8-A981-1213B7805992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3BA20772-CD09-4CEB-A640-94EFCBE2B658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BD3DC62E-BBBB-4339-B492-B8D0A223D62E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C353E8CF-D0D6-46AF-8CAB-D3B6E1D22E9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5" name="Cube 1104">
                  <a:extLst>
                    <a:ext uri="{FF2B5EF4-FFF2-40B4-BE49-F238E27FC236}">
                      <a16:creationId xmlns:a16="http://schemas.microsoft.com/office/drawing/2014/main" id="{4B3D0A41-3DCF-4654-9A70-9DDA011EA578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2BB4C068-0FE4-4B00-9516-ED2CDAD962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1462DA19-A351-454A-9DBF-9A5DD0EEFB8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7287C880-0C45-48FB-B18A-7BD02B5CE7EF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D55758E4-07DF-4569-AA2F-6A63CE2ABA2E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C4A68287-FBFC-47F7-AEBB-B637481ED930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0719B421-CE92-4C76-82EB-4CB5274BCC34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9" name="Cube 1098">
                  <a:extLst>
                    <a:ext uri="{FF2B5EF4-FFF2-40B4-BE49-F238E27FC236}">
                      <a16:creationId xmlns:a16="http://schemas.microsoft.com/office/drawing/2014/main" id="{92B0D0EC-E2BD-48CB-9A17-347FA77F6F85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016A08F9-1CD4-4602-9274-245827D68D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88" name="Cube 1087">
                  <a:extLst>
                    <a:ext uri="{FF2B5EF4-FFF2-40B4-BE49-F238E27FC236}">
                      <a16:creationId xmlns:a16="http://schemas.microsoft.com/office/drawing/2014/main" id="{D531AA59-1755-48E1-9210-7570457AE5C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9" name="Cube 1088">
                  <a:extLst>
                    <a:ext uri="{FF2B5EF4-FFF2-40B4-BE49-F238E27FC236}">
                      <a16:creationId xmlns:a16="http://schemas.microsoft.com/office/drawing/2014/main" id="{3F5B6381-11D1-4F0F-80E8-2B09EFB4381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CDD7CDC-EE72-4F31-9E40-6449C88504F7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565DCB5A-2DDF-4637-BB9E-1D3CAFC5EAF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7D96DF71-2BC7-4427-A271-FFFD7BFCE06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96084062-5490-4EE5-B14A-AE3CD594B3C7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DAB95A63-D050-4EE2-94C2-1CD045435C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0371DD1F-ACCF-49AB-A604-3403A0BAD72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3" name="Cube 1082">
                  <a:extLst>
                    <a:ext uri="{FF2B5EF4-FFF2-40B4-BE49-F238E27FC236}">
                      <a16:creationId xmlns:a16="http://schemas.microsoft.com/office/drawing/2014/main" id="{BA24F791-D57D-4D8C-81E0-D97212E17337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A32EE23E-102B-4842-9401-CEA052D282D0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6836915-A1C8-4D49-856D-232FD56CBFB5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517F3AD7-7173-49F1-BE39-CEA739B3D857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43E9B245-1630-45B6-9CB3-EEB150EDC30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1FEA6315-24E8-44D8-B968-20EEDDDC2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B8041EEE-F906-4D7A-9975-C1C12F693BDC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6A34C95-2A4D-44B1-8278-9AE68653A2E4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15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0147-443D-48EE-95F9-B37CD8B8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(GPU Programing) 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478EB1D2-B973-4957-8C74-E61176EB6A01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order the cells are calculated within each time step don’t matter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parallelized code will submit a calculation to the processing unit core as soon as it is available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independent of the state of the other calculations in the loop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D8F15B-A1EB-413D-B36D-23C8A4EADA8B}"/>
              </a:ext>
            </a:extLst>
          </p:cNvPr>
          <p:cNvGrpSpPr/>
          <p:nvPr/>
        </p:nvGrpSpPr>
        <p:grpSpPr>
          <a:xfrm>
            <a:off x="412111" y="1549478"/>
            <a:ext cx="5262375" cy="3635000"/>
            <a:chOff x="412111" y="1549478"/>
            <a:chExt cx="5262375" cy="3635000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B3A89D9-C7DB-414B-AD1E-E138E45DB3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8694873C-83E0-414B-BB9B-6C6DC69BCFA0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4AD594DA-9D66-4AA2-BFAC-AF04F7626ABB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29445578-6DC0-4149-A881-85B9EB1180E1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07A1D1E8-3894-4ED4-A5BC-0C450ED83861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DE89B564-38DB-48C2-A770-E5FAEF5FE2C5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ube 254">
                <a:extLst>
                  <a:ext uri="{FF2B5EF4-FFF2-40B4-BE49-F238E27FC236}">
                    <a16:creationId xmlns:a16="http://schemas.microsoft.com/office/drawing/2014/main" id="{D8C127CD-B052-4795-80AF-E131B8560394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C45F2874-1905-4B95-8C95-07D08F2299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A5DEC9D2-BFC4-4785-966A-6275DA04B0C6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9563E8A7-9032-45A2-8A11-8B714435C8C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61BCEDB9-0A4B-4A35-8941-D83D3B09CF3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Cube 259">
                <a:extLst>
                  <a:ext uri="{FF2B5EF4-FFF2-40B4-BE49-F238E27FC236}">
                    <a16:creationId xmlns:a16="http://schemas.microsoft.com/office/drawing/2014/main" id="{434990A2-EB0C-4FA6-BDC1-6A3559C8B629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E780BDBB-4024-47F1-9AAA-9FC70F23AAF2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711A341A-6B03-4FFB-B353-0DD370F5FD01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03956D4-B45E-4DFB-9E5B-2F9413DF41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9F4AB85C-B949-4452-AB7D-85F9059C13D5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E934488E-630D-472C-8712-D324968BA161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1FDF9576-0019-4D50-99EC-D84B65640599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5594BE8B-2D44-4F42-A13C-B15D2DA89A1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4B5A9D5A-D194-4707-B406-7C2F047B554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313C5818-5358-4272-9A0F-1CA45FC5D791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847B6C9-EFE2-416C-A65C-B6331C9996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2111" y="1549479"/>
              <a:ext cx="2771505" cy="1955349"/>
              <a:chOff x="920929" y="1593023"/>
              <a:chExt cx="4557347" cy="3215294"/>
            </a:xfrm>
          </p:grpSpPr>
          <p:sp>
            <p:nvSpPr>
              <p:cNvPr id="241" name="Cube 240">
                <a:extLst>
                  <a:ext uri="{FF2B5EF4-FFF2-40B4-BE49-F238E27FC236}">
                    <a16:creationId xmlns:a16="http://schemas.microsoft.com/office/drawing/2014/main" id="{C0D20A40-F638-4C40-9010-ACB4F3E336BF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8F2849FB-CAE6-48FB-B1B7-0F3D85CC2B2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EC21FC92-77E4-4D06-B471-5B9DDE565CB9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Cube 243">
                <a:extLst>
                  <a:ext uri="{FF2B5EF4-FFF2-40B4-BE49-F238E27FC236}">
                    <a16:creationId xmlns:a16="http://schemas.microsoft.com/office/drawing/2014/main" id="{D976874D-3F0E-4387-85F2-BF7A9AF66142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B2D99295-D2B1-4D17-BAEA-73E512E0D229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F39E2377-ED6F-4E97-9620-2489CB7EEFAF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1B5367-F58D-460C-9537-6CFE6E862F3D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CBA48B-2EFC-4E5D-B8ED-5B946C800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56" name="Cube 55">
                  <a:extLst>
                    <a:ext uri="{FF2B5EF4-FFF2-40B4-BE49-F238E27FC236}">
                      <a16:creationId xmlns:a16="http://schemas.microsoft.com/office/drawing/2014/main" id="{AB37AC8C-1C09-4044-BEE5-96440DFF22D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509F7603-74A5-44DF-94D4-F40FAA48B885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Cube 57">
                  <a:extLst>
                    <a:ext uri="{FF2B5EF4-FFF2-40B4-BE49-F238E27FC236}">
                      <a16:creationId xmlns:a16="http://schemas.microsoft.com/office/drawing/2014/main" id="{D837539C-1DCA-4E71-A53E-D18ECDF423E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Cube 58">
                  <a:extLst>
                    <a:ext uri="{FF2B5EF4-FFF2-40B4-BE49-F238E27FC236}">
                      <a16:creationId xmlns:a16="http://schemas.microsoft.com/office/drawing/2014/main" id="{B8CF1459-4FD3-4AB7-B81D-86FE764E63AB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ube 59">
                  <a:extLst>
                    <a:ext uri="{FF2B5EF4-FFF2-40B4-BE49-F238E27FC236}">
                      <a16:creationId xmlns:a16="http://schemas.microsoft.com/office/drawing/2014/main" id="{CED2ABFA-8202-4DE8-8330-C3A17D460940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ube 60">
                  <a:extLst>
                    <a:ext uri="{FF2B5EF4-FFF2-40B4-BE49-F238E27FC236}">
                      <a16:creationId xmlns:a16="http://schemas.microsoft.com/office/drawing/2014/main" id="{533EA155-A512-44E0-A0B3-71A4AC36A0C5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412B46D-227C-4ECD-99E5-7493C628D9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50" name="Cube 49">
                  <a:extLst>
                    <a:ext uri="{FF2B5EF4-FFF2-40B4-BE49-F238E27FC236}">
                      <a16:creationId xmlns:a16="http://schemas.microsoft.com/office/drawing/2014/main" id="{8B7EC399-9717-4886-B66E-FCED68B262A1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Cube 50">
                  <a:extLst>
                    <a:ext uri="{FF2B5EF4-FFF2-40B4-BE49-F238E27FC236}">
                      <a16:creationId xmlns:a16="http://schemas.microsoft.com/office/drawing/2014/main" id="{30ED8394-E036-4A40-BC09-D14D2C155DFF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ube 51">
                  <a:extLst>
                    <a:ext uri="{FF2B5EF4-FFF2-40B4-BE49-F238E27FC236}">
                      <a16:creationId xmlns:a16="http://schemas.microsoft.com/office/drawing/2014/main" id="{8FB114CB-1C3B-4E09-8255-C1BDE5799155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Cube 52">
                  <a:extLst>
                    <a:ext uri="{FF2B5EF4-FFF2-40B4-BE49-F238E27FC236}">
                      <a16:creationId xmlns:a16="http://schemas.microsoft.com/office/drawing/2014/main" id="{834BACA9-97D7-4ABE-A86F-87A5C90041E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Cube 53">
                  <a:extLst>
                    <a:ext uri="{FF2B5EF4-FFF2-40B4-BE49-F238E27FC236}">
                      <a16:creationId xmlns:a16="http://schemas.microsoft.com/office/drawing/2014/main" id="{506E09D7-23E1-4FF3-9962-3243FDF5F5ED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Cube 54">
                  <a:extLst>
                    <a:ext uri="{FF2B5EF4-FFF2-40B4-BE49-F238E27FC236}">
                      <a16:creationId xmlns:a16="http://schemas.microsoft.com/office/drawing/2014/main" id="{71B54D4C-AFC3-4F6B-90D1-9CB03124F5F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0D7A78-312A-462A-9E0B-70969E4D78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44" name="Cube 43">
                  <a:extLst>
                    <a:ext uri="{FF2B5EF4-FFF2-40B4-BE49-F238E27FC236}">
                      <a16:creationId xmlns:a16="http://schemas.microsoft.com/office/drawing/2014/main" id="{021B40F5-BBCD-4011-A383-0950F108CA9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ube 44">
                  <a:extLst>
                    <a:ext uri="{FF2B5EF4-FFF2-40B4-BE49-F238E27FC236}">
                      <a16:creationId xmlns:a16="http://schemas.microsoft.com/office/drawing/2014/main" id="{C9876EDE-5C6E-494F-A480-DEAB3503E8E3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ube 45">
                  <a:extLst>
                    <a:ext uri="{FF2B5EF4-FFF2-40B4-BE49-F238E27FC236}">
                      <a16:creationId xmlns:a16="http://schemas.microsoft.com/office/drawing/2014/main" id="{2C30EB83-B5C0-449F-BC5B-FFDCE9F4B5AF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Cube 46">
                  <a:extLst>
                    <a:ext uri="{FF2B5EF4-FFF2-40B4-BE49-F238E27FC236}">
                      <a16:creationId xmlns:a16="http://schemas.microsoft.com/office/drawing/2014/main" id="{17F917FB-BA6E-4E36-AAAE-44B886B1C8A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ube 47">
                  <a:extLst>
                    <a:ext uri="{FF2B5EF4-FFF2-40B4-BE49-F238E27FC236}">
                      <a16:creationId xmlns:a16="http://schemas.microsoft.com/office/drawing/2014/main" id="{9E09F10D-45A0-4E64-A10A-EF50BEEADFC8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1B814AFF-985C-4FC7-ABE6-5BA0DC5DB6A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AC749A3-B971-4095-A4DA-574E19828B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0F70C782-14C5-4737-ACFE-8A9D01FE752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0EE1EFF9-97F3-45BA-B336-014A278B33C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Cube 38">
                  <a:extLst>
                    <a:ext uri="{FF2B5EF4-FFF2-40B4-BE49-F238E27FC236}">
                      <a16:creationId xmlns:a16="http://schemas.microsoft.com/office/drawing/2014/main" id="{BFDA98F9-DB2A-41C6-B4FE-4484A72AD2BB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Cube 40">
                  <a:extLst>
                    <a:ext uri="{FF2B5EF4-FFF2-40B4-BE49-F238E27FC236}">
                      <a16:creationId xmlns:a16="http://schemas.microsoft.com/office/drawing/2014/main" id="{6ED31186-B916-4A2A-9E4F-DB34370BABE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Cube 41">
                  <a:extLst>
                    <a:ext uri="{FF2B5EF4-FFF2-40B4-BE49-F238E27FC236}">
                      <a16:creationId xmlns:a16="http://schemas.microsoft.com/office/drawing/2014/main" id="{7319A038-3132-49B8-86C3-2C8DD44413B2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E3C89816-5350-437F-B0FA-26342B1BF5FF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CC704AD-C1DD-4DD3-8567-C08570F6C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A90A11-47FA-4DEA-80AA-D3DD46710D44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8A305E1-7407-477D-9B04-D66B319AB88B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66188-5FBB-4B8A-8757-655BBE5E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7DE03-738B-44EC-8AA4-D663B98A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74</a:t>
            </a:fld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A0CC597-0017-46DC-B352-11188DD674A8}"/>
              </a:ext>
            </a:extLst>
          </p:cNvPr>
          <p:cNvGrpSpPr/>
          <p:nvPr/>
        </p:nvGrpSpPr>
        <p:grpSpPr>
          <a:xfrm>
            <a:off x="412110" y="1549476"/>
            <a:ext cx="5262375" cy="3635000"/>
            <a:chOff x="412111" y="1549478"/>
            <a:chExt cx="5262375" cy="36350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DCC0539-5BA4-454A-B172-851BCDE3BC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122" name="Cube 121">
                <a:extLst>
                  <a:ext uri="{FF2B5EF4-FFF2-40B4-BE49-F238E27FC236}">
                    <a16:creationId xmlns:a16="http://schemas.microsoft.com/office/drawing/2014/main" id="{93FDB426-2CDA-4A32-9E2B-8FB7D617062A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Cube 122">
                <a:extLst>
                  <a:ext uri="{FF2B5EF4-FFF2-40B4-BE49-F238E27FC236}">
                    <a16:creationId xmlns:a16="http://schemas.microsoft.com/office/drawing/2014/main" id="{7D635AAD-EBBA-4437-AE24-7DF86518C83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Cube 123">
                <a:extLst>
                  <a:ext uri="{FF2B5EF4-FFF2-40B4-BE49-F238E27FC236}">
                    <a16:creationId xmlns:a16="http://schemas.microsoft.com/office/drawing/2014/main" id="{7521C58C-2F4F-41A4-9456-B51A62F7E539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Cube 124">
                <a:extLst>
                  <a:ext uri="{FF2B5EF4-FFF2-40B4-BE49-F238E27FC236}">
                    <a16:creationId xmlns:a16="http://schemas.microsoft.com/office/drawing/2014/main" id="{9D61C361-1CCD-4B84-97DF-669C92AC885F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Cube 125">
                <a:extLst>
                  <a:ext uri="{FF2B5EF4-FFF2-40B4-BE49-F238E27FC236}">
                    <a16:creationId xmlns:a16="http://schemas.microsoft.com/office/drawing/2014/main" id="{619D5563-FAD5-4DDF-B667-BE20701E4D30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ube 126">
                <a:extLst>
                  <a:ext uri="{FF2B5EF4-FFF2-40B4-BE49-F238E27FC236}">
                    <a16:creationId xmlns:a16="http://schemas.microsoft.com/office/drawing/2014/main" id="{F0BAE50C-3E0A-41AD-B354-4FDD8B8B3DA1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D6645DA-7FFE-4C20-AFCC-57E9AC9538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116" name="Cube 115">
                <a:extLst>
                  <a:ext uri="{FF2B5EF4-FFF2-40B4-BE49-F238E27FC236}">
                    <a16:creationId xmlns:a16="http://schemas.microsoft.com/office/drawing/2014/main" id="{54EDA6DC-7DF3-4BD7-91AA-4B7D5C0D744C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ube 116">
                <a:extLst>
                  <a:ext uri="{FF2B5EF4-FFF2-40B4-BE49-F238E27FC236}">
                    <a16:creationId xmlns:a16="http://schemas.microsoft.com/office/drawing/2014/main" id="{E183CB7F-17D9-499A-9C73-55AFF95C1B88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ube 117">
                <a:extLst>
                  <a:ext uri="{FF2B5EF4-FFF2-40B4-BE49-F238E27FC236}">
                    <a16:creationId xmlns:a16="http://schemas.microsoft.com/office/drawing/2014/main" id="{23D884EC-B29B-444E-81A0-2782E947C68B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ube 118">
                <a:extLst>
                  <a:ext uri="{FF2B5EF4-FFF2-40B4-BE49-F238E27FC236}">
                    <a16:creationId xmlns:a16="http://schemas.microsoft.com/office/drawing/2014/main" id="{33B4B327-2BC3-46B9-A5AA-3E15A2D1467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ube 119">
                <a:extLst>
                  <a:ext uri="{FF2B5EF4-FFF2-40B4-BE49-F238E27FC236}">
                    <a16:creationId xmlns:a16="http://schemas.microsoft.com/office/drawing/2014/main" id="{EACBD05B-C9D0-4103-B72C-901114FB2B45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Cube 120">
                <a:extLst>
                  <a:ext uri="{FF2B5EF4-FFF2-40B4-BE49-F238E27FC236}">
                    <a16:creationId xmlns:a16="http://schemas.microsoft.com/office/drawing/2014/main" id="{26FC9916-3EB7-4689-8715-DDCD43F70445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FDC7C86-2204-4C2B-89D9-A1389B7E16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2111" y="1549479"/>
              <a:ext cx="2771505" cy="1955349"/>
              <a:chOff x="920929" y="1593023"/>
              <a:chExt cx="4557347" cy="3215294"/>
            </a:xfrm>
          </p:grpSpPr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6A9C3B47-5986-46B6-AFB3-D3A20EAA3DD7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ube 110">
                <a:extLst>
                  <a:ext uri="{FF2B5EF4-FFF2-40B4-BE49-F238E27FC236}">
                    <a16:creationId xmlns:a16="http://schemas.microsoft.com/office/drawing/2014/main" id="{51094A4A-F059-409D-880A-2736F1860CCF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ube 111">
                <a:extLst>
                  <a:ext uri="{FF2B5EF4-FFF2-40B4-BE49-F238E27FC236}">
                    <a16:creationId xmlns:a16="http://schemas.microsoft.com/office/drawing/2014/main" id="{BBEDE766-D5AB-4FF1-87A7-21BA7C3A7269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Cube 112">
                <a:extLst>
                  <a:ext uri="{FF2B5EF4-FFF2-40B4-BE49-F238E27FC236}">
                    <a16:creationId xmlns:a16="http://schemas.microsoft.com/office/drawing/2014/main" id="{405A9E5B-A3EE-4ECD-ADB8-C5591A2772B2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Cube 113">
                <a:extLst>
                  <a:ext uri="{FF2B5EF4-FFF2-40B4-BE49-F238E27FC236}">
                    <a16:creationId xmlns:a16="http://schemas.microsoft.com/office/drawing/2014/main" id="{54E8BF0A-A3A9-4488-AAC2-13474F04F51E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Cube 114">
                <a:extLst>
                  <a:ext uri="{FF2B5EF4-FFF2-40B4-BE49-F238E27FC236}">
                    <a16:creationId xmlns:a16="http://schemas.microsoft.com/office/drawing/2014/main" id="{00C9FC31-5C1C-4934-96D7-4060CB7C7305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1F4DA95-0DE5-4ADE-BC2C-35D0F94A6A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21A23153-8B94-4775-8E8A-4F42A5FCCBDD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DD467A29-4627-427E-9774-0F146BA8026E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1C8C6681-F7F7-4B50-BF46-4E34D9AB69C0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210F003B-0C8A-4438-A30A-D6D0B92C72D6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B06F7000-F211-4728-AFFA-6CA0D3E38127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062D85B8-3A03-421E-BCA3-5155AFFD9A6A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6EFA6F5-133B-4C52-B266-532C6A3AB32E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9713ED1-3418-45AB-B9F5-25273769BA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F64C7B8D-C8F2-4CD5-922B-5FD35F623BEE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Cube 98">
                  <a:extLst>
                    <a:ext uri="{FF2B5EF4-FFF2-40B4-BE49-F238E27FC236}">
                      <a16:creationId xmlns:a16="http://schemas.microsoft.com/office/drawing/2014/main" id="{6F8F9E9F-5AF7-460F-B607-C3A540A5BCE0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7B52E0FE-3A05-4976-AFD5-3C95400E3630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D0E5D50B-8A60-414F-A052-C02A706A214D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B4111B01-6F29-4185-AC07-5327FBA82B93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E47484EC-F74F-4147-B8B5-81836257AA8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780BDB4-A572-4797-84A2-3E3E153C4C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92" name="Cube 91">
                  <a:extLst>
                    <a:ext uri="{FF2B5EF4-FFF2-40B4-BE49-F238E27FC236}">
                      <a16:creationId xmlns:a16="http://schemas.microsoft.com/office/drawing/2014/main" id="{FC8BC5DA-A549-4BE6-B76E-238F53BE13CF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Cube 92">
                  <a:extLst>
                    <a:ext uri="{FF2B5EF4-FFF2-40B4-BE49-F238E27FC236}">
                      <a16:creationId xmlns:a16="http://schemas.microsoft.com/office/drawing/2014/main" id="{205411C0-E340-4C65-924D-A195750994F7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Cube 93">
                  <a:extLst>
                    <a:ext uri="{FF2B5EF4-FFF2-40B4-BE49-F238E27FC236}">
                      <a16:creationId xmlns:a16="http://schemas.microsoft.com/office/drawing/2014/main" id="{CA1A56A3-A174-4D60-9BA4-DB3C7B0ED5AA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Cube 94">
                  <a:extLst>
                    <a:ext uri="{FF2B5EF4-FFF2-40B4-BE49-F238E27FC236}">
                      <a16:creationId xmlns:a16="http://schemas.microsoft.com/office/drawing/2014/main" id="{B3FB7392-FE2A-4762-BC20-6F645EBCD96B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Cube 95">
                  <a:extLst>
                    <a:ext uri="{FF2B5EF4-FFF2-40B4-BE49-F238E27FC236}">
                      <a16:creationId xmlns:a16="http://schemas.microsoft.com/office/drawing/2014/main" id="{164DE2C2-CCDF-4671-9647-44AA563441DD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Cube 96">
                  <a:extLst>
                    <a:ext uri="{FF2B5EF4-FFF2-40B4-BE49-F238E27FC236}">
                      <a16:creationId xmlns:a16="http://schemas.microsoft.com/office/drawing/2014/main" id="{12CD72EB-F841-4C8C-966C-15F0E19959B7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DCCBEF5-8D99-4848-B47D-3D372F0A66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6" name="Cube 85">
                  <a:extLst>
                    <a:ext uri="{FF2B5EF4-FFF2-40B4-BE49-F238E27FC236}">
                      <a16:creationId xmlns:a16="http://schemas.microsoft.com/office/drawing/2014/main" id="{52482CA3-7C28-4B8A-ADA8-E4721CD4A3B3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Cube 86">
                  <a:extLst>
                    <a:ext uri="{FF2B5EF4-FFF2-40B4-BE49-F238E27FC236}">
                      <a16:creationId xmlns:a16="http://schemas.microsoft.com/office/drawing/2014/main" id="{CE234FD7-4517-4E51-9D52-E848C9973F8A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Cube 87">
                  <a:extLst>
                    <a:ext uri="{FF2B5EF4-FFF2-40B4-BE49-F238E27FC236}">
                      <a16:creationId xmlns:a16="http://schemas.microsoft.com/office/drawing/2014/main" id="{7E7589F9-242C-4FB8-97C3-B53506E713F9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Cube 88">
                  <a:extLst>
                    <a:ext uri="{FF2B5EF4-FFF2-40B4-BE49-F238E27FC236}">
                      <a16:creationId xmlns:a16="http://schemas.microsoft.com/office/drawing/2014/main" id="{98A07019-77A5-4FB8-8D5B-D11B6A454C9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Cube 89">
                  <a:extLst>
                    <a:ext uri="{FF2B5EF4-FFF2-40B4-BE49-F238E27FC236}">
                      <a16:creationId xmlns:a16="http://schemas.microsoft.com/office/drawing/2014/main" id="{6FF5EE45-D4B4-4708-8E71-43A0776A9EBD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Cube 90">
                  <a:extLst>
                    <a:ext uri="{FF2B5EF4-FFF2-40B4-BE49-F238E27FC236}">
                      <a16:creationId xmlns:a16="http://schemas.microsoft.com/office/drawing/2014/main" id="{3CE8AC52-20D3-4DCB-892A-90BC3D9E0D1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1D432F5-B039-4648-AE43-7330F5B8C0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80" name="Cube 79">
                  <a:extLst>
                    <a:ext uri="{FF2B5EF4-FFF2-40B4-BE49-F238E27FC236}">
                      <a16:creationId xmlns:a16="http://schemas.microsoft.com/office/drawing/2014/main" id="{E7170FEB-D1A2-4FB4-9024-F9F3E6F97512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ube 80">
                  <a:extLst>
                    <a:ext uri="{FF2B5EF4-FFF2-40B4-BE49-F238E27FC236}">
                      <a16:creationId xmlns:a16="http://schemas.microsoft.com/office/drawing/2014/main" id="{3DB3E105-5132-4990-B274-42B01AB8C10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0F122E94-8AF9-4856-84F7-F7BCD615B19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Cube 82">
                  <a:extLst>
                    <a:ext uri="{FF2B5EF4-FFF2-40B4-BE49-F238E27FC236}">
                      <a16:creationId xmlns:a16="http://schemas.microsoft.com/office/drawing/2014/main" id="{3EF43774-A848-43C2-863E-25390955CBDB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ube 83">
                  <a:extLst>
                    <a:ext uri="{FF2B5EF4-FFF2-40B4-BE49-F238E27FC236}">
                      <a16:creationId xmlns:a16="http://schemas.microsoft.com/office/drawing/2014/main" id="{E29CD08F-0666-4845-91C1-CF250A6D98E1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Cube 84">
                  <a:extLst>
                    <a:ext uri="{FF2B5EF4-FFF2-40B4-BE49-F238E27FC236}">
                      <a16:creationId xmlns:a16="http://schemas.microsoft.com/office/drawing/2014/main" id="{37105FA1-2EEC-4F1E-B5BC-D27298E3992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6704EB-5AEA-4F2C-A53F-06DED3037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EBF91EF-6587-4691-B57B-003825436C49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FC18831-BFEE-405C-B1D4-00353598E211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D112101-2E14-4CA6-A0E7-D6D5DBD1B927}"/>
              </a:ext>
            </a:extLst>
          </p:cNvPr>
          <p:cNvGrpSpPr/>
          <p:nvPr/>
        </p:nvGrpSpPr>
        <p:grpSpPr>
          <a:xfrm>
            <a:off x="415830" y="1549474"/>
            <a:ext cx="5262375" cy="3635000"/>
            <a:chOff x="412111" y="1549478"/>
            <a:chExt cx="5262375" cy="36350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9265082-8CCF-4EEC-955F-1B117A8049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C6AB299A-BAA6-4D66-A283-93313D361E66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27A0E2D4-A8DB-4367-9503-1E5339857643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74F0DEE5-7387-4DF5-9330-B193ED94BE53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0B85A634-E732-4C9F-974F-667DD214D41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34F529C3-2A9D-42B5-95E7-500C337CBD0C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A367F0E9-6BA6-4F5B-820D-6D54E54E704C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65C5F05-E2CD-436C-9C4F-6877767758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F257BA2D-4DD3-4C48-98C9-371654E25719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F44E4525-D1C1-45B6-93AE-1395C41021CB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9BD65DD4-4419-480A-A3ED-EC1228F53F73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79830BF5-40E0-4C75-9D71-7D9173A0AE69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E70A2616-9C57-436B-B982-7E19A9598618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A7399A63-F138-4AC9-BCDC-2A632BA47C50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74DF172-2A8B-4550-B93A-8AB083BFC5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2111" y="1549479"/>
              <a:ext cx="2771505" cy="1955349"/>
              <a:chOff x="920929" y="1593023"/>
              <a:chExt cx="4557347" cy="3215294"/>
            </a:xfrm>
          </p:grpSpPr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4E6DA6CC-53E8-41BD-AA7B-F87B4609AFBA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A6BE912E-48B1-4AED-BD42-C848849C964F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BF2F5E8E-742E-4A56-81D8-B46A97544030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296EF720-73E9-4D62-9B52-1B2A9B2082C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5F0DF592-3006-45FC-9A28-0FBC4B6AED22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A4F52BD8-7195-40ED-A57E-F4099AEF818F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F40BBC7-2D5D-401F-B607-73EB599967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F38C9047-164D-4DC8-88CA-EDC25923A9AB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B759E1A-0C6C-4E2E-8FC8-98C8A7525C51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EE8A7FCE-C5A8-4A57-B5FF-8FBBC657B510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7AF74D95-18DD-43C5-B563-26BD38DBC889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AAB31F8B-C79A-4E91-A5EF-3B9F8CFE6B0C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171A6C53-9F71-4A70-ADA8-36D99DCA8A54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BA6BF9A-A158-40B9-A278-6A110ED3F4BB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4AA0FEF-87D0-47B4-BD2A-E1132B792E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88" name="Cube 187">
                  <a:extLst>
                    <a:ext uri="{FF2B5EF4-FFF2-40B4-BE49-F238E27FC236}">
                      <a16:creationId xmlns:a16="http://schemas.microsoft.com/office/drawing/2014/main" id="{BCCC4BE8-A23F-439A-8104-C1C0EC1FB6E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Cube 188">
                  <a:extLst>
                    <a:ext uri="{FF2B5EF4-FFF2-40B4-BE49-F238E27FC236}">
                      <a16:creationId xmlns:a16="http://schemas.microsoft.com/office/drawing/2014/main" id="{A4304B1C-691A-4554-8253-FC78250B4E9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Cube 189">
                  <a:extLst>
                    <a:ext uri="{FF2B5EF4-FFF2-40B4-BE49-F238E27FC236}">
                      <a16:creationId xmlns:a16="http://schemas.microsoft.com/office/drawing/2014/main" id="{D8FF7970-C713-4961-A1F6-792E921EF3AD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Cube 190">
                  <a:extLst>
                    <a:ext uri="{FF2B5EF4-FFF2-40B4-BE49-F238E27FC236}">
                      <a16:creationId xmlns:a16="http://schemas.microsoft.com/office/drawing/2014/main" id="{3AFCB69B-C173-4F86-BB05-E9F68B7EE51E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ube 191">
                  <a:extLst>
                    <a:ext uri="{FF2B5EF4-FFF2-40B4-BE49-F238E27FC236}">
                      <a16:creationId xmlns:a16="http://schemas.microsoft.com/office/drawing/2014/main" id="{C1AACF09-A523-44DB-881E-CCC8391F80D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ube 192">
                  <a:extLst>
                    <a:ext uri="{FF2B5EF4-FFF2-40B4-BE49-F238E27FC236}">
                      <a16:creationId xmlns:a16="http://schemas.microsoft.com/office/drawing/2014/main" id="{14261201-C4A0-40C1-9565-6DC76C1F3EF3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0A19EF5-6CC8-4E37-92BF-E66107CA8F3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82" name="Cube 181">
                  <a:extLst>
                    <a:ext uri="{FF2B5EF4-FFF2-40B4-BE49-F238E27FC236}">
                      <a16:creationId xmlns:a16="http://schemas.microsoft.com/office/drawing/2014/main" id="{CFB5FD36-D2FA-48D6-A0A9-07CA8596CDA6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ube 182">
                  <a:extLst>
                    <a:ext uri="{FF2B5EF4-FFF2-40B4-BE49-F238E27FC236}">
                      <a16:creationId xmlns:a16="http://schemas.microsoft.com/office/drawing/2014/main" id="{696417F0-0B28-44E9-A294-E3E87CD78A2A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Cube 183">
                  <a:extLst>
                    <a:ext uri="{FF2B5EF4-FFF2-40B4-BE49-F238E27FC236}">
                      <a16:creationId xmlns:a16="http://schemas.microsoft.com/office/drawing/2014/main" id="{F9558C93-E453-4FA4-90FC-7544B8B77F7F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Cube 184">
                  <a:extLst>
                    <a:ext uri="{FF2B5EF4-FFF2-40B4-BE49-F238E27FC236}">
                      <a16:creationId xmlns:a16="http://schemas.microsoft.com/office/drawing/2014/main" id="{CD526E84-06ED-4E42-AFEF-43864D756488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ube 185">
                  <a:extLst>
                    <a:ext uri="{FF2B5EF4-FFF2-40B4-BE49-F238E27FC236}">
                      <a16:creationId xmlns:a16="http://schemas.microsoft.com/office/drawing/2014/main" id="{C896CD62-9DB4-42B7-BD8D-25535957743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ube 186">
                  <a:extLst>
                    <a:ext uri="{FF2B5EF4-FFF2-40B4-BE49-F238E27FC236}">
                      <a16:creationId xmlns:a16="http://schemas.microsoft.com/office/drawing/2014/main" id="{F87F90A0-9F99-4758-AA49-33B99597F6F4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C5FDFFB2-DD2B-4DC1-96E5-BE0B107005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76" name="Cube 175">
                  <a:extLst>
                    <a:ext uri="{FF2B5EF4-FFF2-40B4-BE49-F238E27FC236}">
                      <a16:creationId xmlns:a16="http://schemas.microsoft.com/office/drawing/2014/main" id="{C3854E6C-E4F3-4303-AE91-9202ECD2760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Cube 176">
                  <a:extLst>
                    <a:ext uri="{FF2B5EF4-FFF2-40B4-BE49-F238E27FC236}">
                      <a16:creationId xmlns:a16="http://schemas.microsoft.com/office/drawing/2014/main" id="{C71D25B0-9307-4C33-993B-39E1155BF843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Cube 177">
                  <a:extLst>
                    <a:ext uri="{FF2B5EF4-FFF2-40B4-BE49-F238E27FC236}">
                      <a16:creationId xmlns:a16="http://schemas.microsoft.com/office/drawing/2014/main" id="{FB1449B8-4DAC-435D-B334-87672D4D7A91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Cube 178">
                  <a:extLst>
                    <a:ext uri="{FF2B5EF4-FFF2-40B4-BE49-F238E27FC236}">
                      <a16:creationId xmlns:a16="http://schemas.microsoft.com/office/drawing/2014/main" id="{90362A02-9868-4AE2-9760-91526C16C8D7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Cube 179">
                  <a:extLst>
                    <a:ext uri="{FF2B5EF4-FFF2-40B4-BE49-F238E27FC236}">
                      <a16:creationId xmlns:a16="http://schemas.microsoft.com/office/drawing/2014/main" id="{1691B78D-2C6B-4097-BDA5-032E2D0FCE4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Cube 180">
                  <a:extLst>
                    <a:ext uri="{FF2B5EF4-FFF2-40B4-BE49-F238E27FC236}">
                      <a16:creationId xmlns:a16="http://schemas.microsoft.com/office/drawing/2014/main" id="{C8A6AF9F-410C-4ACC-B20A-D723B683B17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E220DF1-F185-40D4-91DB-35B0473831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70" name="Cube 169">
                  <a:extLst>
                    <a:ext uri="{FF2B5EF4-FFF2-40B4-BE49-F238E27FC236}">
                      <a16:creationId xmlns:a16="http://schemas.microsoft.com/office/drawing/2014/main" id="{5E0A6CD1-2DAC-4893-A782-5CD201004437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Cube 170">
                  <a:extLst>
                    <a:ext uri="{FF2B5EF4-FFF2-40B4-BE49-F238E27FC236}">
                      <a16:creationId xmlns:a16="http://schemas.microsoft.com/office/drawing/2014/main" id="{BEB6B59E-8443-4D9A-BAD9-F343BDC229F1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Cube 171">
                  <a:extLst>
                    <a:ext uri="{FF2B5EF4-FFF2-40B4-BE49-F238E27FC236}">
                      <a16:creationId xmlns:a16="http://schemas.microsoft.com/office/drawing/2014/main" id="{89AAFDEA-44BC-467A-8CD8-A57A72A25013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Cube 172">
                  <a:extLst>
                    <a:ext uri="{FF2B5EF4-FFF2-40B4-BE49-F238E27FC236}">
                      <a16:creationId xmlns:a16="http://schemas.microsoft.com/office/drawing/2014/main" id="{486B81B0-B1E3-4E8B-A57F-24C892A1464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Cube 173">
                  <a:extLst>
                    <a:ext uri="{FF2B5EF4-FFF2-40B4-BE49-F238E27FC236}">
                      <a16:creationId xmlns:a16="http://schemas.microsoft.com/office/drawing/2014/main" id="{431E9FD0-0BA5-4373-A84E-73672F22346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Cube 174">
                  <a:extLst>
                    <a:ext uri="{FF2B5EF4-FFF2-40B4-BE49-F238E27FC236}">
                      <a16:creationId xmlns:a16="http://schemas.microsoft.com/office/drawing/2014/main" id="{1CDEA47D-C75A-4471-AF03-61B73FA53953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63A9335-BED4-475E-A3FD-4FE9C6E4BCBD}"/>
                </a:ext>
              </a:extLst>
            </p:cNvPr>
            <p:cNvGrpSpPr/>
            <p:nvPr/>
          </p:nvGrpSpPr>
          <p:grpSpPr>
            <a:xfrm>
              <a:off x="415832" y="1549478"/>
              <a:ext cx="5258653" cy="3634998"/>
              <a:chOff x="415832" y="1549480"/>
              <a:chExt cx="5258653" cy="363499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75A82C8-9609-4404-A53A-7AB3D12B0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60" name="Cube 159">
                  <a:extLst>
                    <a:ext uri="{FF2B5EF4-FFF2-40B4-BE49-F238E27FC236}">
                      <a16:creationId xmlns:a16="http://schemas.microsoft.com/office/drawing/2014/main" id="{81C8639E-A6D9-47EF-A590-168EE5A6D1B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Cube 160">
                  <a:extLst>
                    <a:ext uri="{FF2B5EF4-FFF2-40B4-BE49-F238E27FC236}">
                      <a16:creationId xmlns:a16="http://schemas.microsoft.com/office/drawing/2014/main" id="{0C6A4DA0-3701-43B7-99EF-F70BA8C53437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Cube 161">
                  <a:extLst>
                    <a:ext uri="{FF2B5EF4-FFF2-40B4-BE49-F238E27FC236}">
                      <a16:creationId xmlns:a16="http://schemas.microsoft.com/office/drawing/2014/main" id="{50DA93B2-5E52-4280-B0EF-33D59A622ED9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" name="Cube 162">
                  <a:extLst>
                    <a:ext uri="{FF2B5EF4-FFF2-40B4-BE49-F238E27FC236}">
                      <a16:creationId xmlns:a16="http://schemas.microsoft.com/office/drawing/2014/main" id="{684B07F6-A5C2-4D9C-8392-C620BD785F07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Cube 163">
                  <a:extLst>
                    <a:ext uri="{FF2B5EF4-FFF2-40B4-BE49-F238E27FC236}">
                      <a16:creationId xmlns:a16="http://schemas.microsoft.com/office/drawing/2014/main" id="{D3ABB10D-E4F9-4424-9208-A6F007DA9983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Cube 164">
                  <a:extLst>
                    <a:ext uri="{FF2B5EF4-FFF2-40B4-BE49-F238E27FC236}">
                      <a16:creationId xmlns:a16="http://schemas.microsoft.com/office/drawing/2014/main" id="{6FB850A9-A2D4-4CC2-9030-3C420C5A7E5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D4531701-45F6-4945-A4A9-BA4C404305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54" name="Cube 153">
                  <a:extLst>
                    <a:ext uri="{FF2B5EF4-FFF2-40B4-BE49-F238E27FC236}">
                      <a16:creationId xmlns:a16="http://schemas.microsoft.com/office/drawing/2014/main" id="{72B1A54E-D0A5-43EA-91F1-AC396C43DB90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Cube 154">
                  <a:extLst>
                    <a:ext uri="{FF2B5EF4-FFF2-40B4-BE49-F238E27FC236}">
                      <a16:creationId xmlns:a16="http://schemas.microsoft.com/office/drawing/2014/main" id="{DC17CC30-D5E2-4FDB-9B15-8D79F941444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Cube 155">
                  <a:extLst>
                    <a:ext uri="{FF2B5EF4-FFF2-40B4-BE49-F238E27FC236}">
                      <a16:creationId xmlns:a16="http://schemas.microsoft.com/office/drawing/2014/main" id="{F62D6D30-8778-4927-B930-5053CDFA06E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Cube 156">
                  <a:extLst>
                    <a:ext uri="{FF2B5EF4-FFF2-40B4-BE49-F238E27FC236}">
                      <a16:creationId xmlns:a16="http://schemas.microsoft.com/office/drawing/2014/main" id="{A50398C4-7FBA-40C3-AF2C-E9E3C3456726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Cube 157">
                  <a:extLst>
                    <a:ext uri="{FF2B5EF4-FFF2-40B4-BE49-F238E27FC236}">
                      <a16:creationId xmlns:a16="http://schemas.microsoft.com/office/drawing/2014/main" id="{5548C536-1EEC-4B29-BA85-8F2932AE861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Cube 158">
                  <a:extLst>
                    <a:ext uri="{FF2B5EF4-FFF2-40B4-BE49-F238E27FC236}">
                      <a16:creationId xmlns:a16="http://schemas.microsoft.com/office/drawing/2014/main" id="{570F12F2-9328-4CD7-910B-2FA119C76AE0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EDD816D-C49B-4BB4-B466-61AD8CB412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48" name="Cube 147">
                  <a:extLst>
                    <a:ext uri="{FF2B5EF4-FFF2-40B4-BE49-F238E27FC236}">
                      <a16:creationId xmlns:a16="http://schemas.microsoft.com/office/drawing/2014/main" id="{0D46F8A7-680A-43A6-A5DD-4AA48F46D7F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Cube 148">
                  <a:extLst>
                    <a:ext uri="{FF2B5EF4-FFF2-40B4-BE49-F238E27FC236}">
                      <a16:creationId xmlns:a16="http://schemas.microsoft.com/office/drawing/2014/main" id="{523B2802-66A5-422E-80F2-BE526746271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ube 149">
                  <a:extLst>
                    <a:ext uri="{FF2B5EF4-FFF2-40B4-BE49-F238E27FC236}">
                      <a16:creationId xmlns:a16="http://schemas.microsoft.com/office/drawing/2014/main" id="{3CB29A9E-E770-45C8-AD60-93B92B408F9D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Cube 150">
                  <a:extLst>
                    <a:ext uri="{FF2B5EF4-FFF2-40B4-BE49-F238E27FC236}">
                      <a16:creationId xmlns:a16="http://schemas.microsoft.com/office/drawing/2014/main" id="{E65F85C7-9952-426B-99D4-FA0426E17492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Cube 151">
                  <a:extLst>
                    <a:ext uri="{FF2B5EF4-FFF2-40B4-BE49-F238E27FC236}">
                      <a16:creationId xmlns:a16="http://schemas.microsoft.com/office/drawing/2014/main" id="{CF472799-3031-4EA1-85F3-ECDB24AA10C4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Cube 152">
                  <a:extLst>
                    <a:ext uri="{FF2B5EF4-FFF2-40B4-BE49-F238E27FC236}">
                      <a16:creationId xmlns:a16="http://schemas.microsoft.com/office/drawing/2014/main" id="{21806F39-7204-4D06-ADE0-60CAA5D9B3D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699DC40-ECFD-4103-B9F1-B186C96A32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142" name="Cube 141">
                  <a:extLst>
                    <a:ext uri="{FF2B5EF4-FFF2-40B4-BE49-F238E27FC236}">
                      <a16:creationId xmlns:a16="http://schemas.microsoft.com/office/drawing/2014/main" id="{4FB96B07-E56D-4955-9E13-5FA9040CC93A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Cube 142">
                  <a:extLst>
                    <a:ext uri="{FF2B5EF4-FFF2-40B4-BE49-F238E27FC236}">
                      <a16:creationId xmlns:a16="http://schemas.microsoft.com/office/drawing/2014/main" id="{F10F7587-6BCE-4BEE-BB03-AD5CF456494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Cube 143">
                  <a:extLst>
                    <a:ext uri="{FF2B5EF4-FFF2-40B4-BE49-F238E27FC236}">
                      <a16:creationId xmlns:a16="http://schemas.microsoft.com/office/drawing/2014/main" id="{2F790DEE-F94E-4BD4-A710-6913D12DC1AB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Cube 144">
                  <a:extLst>
                    <a:ext uri="{FF2B5EF4-FFF2-40B4-BE49-F238E27FC236}">
                      <a16:creationId xmlns:a16="http://schemas.microsoft.com/office/drawing/2014/main" id="{4DBED34C-9BBA-4BD5-9DC4-9279DFED3A24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Cube 145">
                  <a:extLst>
                    <a:ext uri="{FF2B5EF4-FFF2-40B4-BE49-F238E27FC236}">
                      <a16:creationId xmlns:a16="http://schemas.microsoft.com/office/drawing/2014/main" id="{3EB6B74E-4456-4D31-8F3F-50B635280983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Cube 146">
                  <a:extLst>
                    <a:ext uri="{FF2B5EF4-FFF2-40B4-BE49-F238E27FC236}">
                      <a16:creationId xmlns:a16="http://schemas.microsoft.com/office/drawing/2014/main" id="{C4426E70-5C34-4D14-B16A-61D79BE517E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9F877FB-4964-4981-92B7-AD7D5AE9D8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B6E9640-9746-4248-B974-DF2EEB2F9532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7C7E88C-1AFC-4096-B764-F551688C15FF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6353132-E47D-4BF6-AB61-D6A062D65A25}"/>
              </a:ext>
            </a:extLst>
          </p:cNvPr>
          <p:cNvGrpSpPr/>
          <p:nvPr/>
        </p:nvGrpSpPr>
        <p:grpSpPr>
          <a:xfrm>
            <a:off x="412109" y="1549472"/>
            <a:ext cx="5262375" cy="3635000"/>
            <a:chOff x="412111" y="1549478"/>
            <a:chExt cx="5262375" cy="363500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60B8FA3-CE79-491B-BB22-877533DC8D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832" y="3229129"/>
              <a:ext cx="2771505" cy="1955349"/>
              <a:chOff x="920929" y="1593023"/>
              <a:chExt cx="4557347" cy="3215294"/>
            </a:xfrm>
          </p:grpSpPr>
          <p:sp>
            <p:nvSpPr>
              <p:cNvPr id="330" name="Cube 329">
                <a:extLst>
                  <a:ext uri="{FF2B5EF4-FFF2-40B4-BE49-F238E27FC236}">
                    <a16:creationId xmlns:a16="http://schemas.microsoft.com/office/drawing/2014/main" id="{C9BA6A57-3D43-4E3C-8B67-1D6928861AEB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Cube 330">
                <a:extLst>
                  <a:ext uri="{FF2B5EF4-FFF2-40B4-BE49-F238E27FC236}">
                    <a16:creationId xmlns:a16="http://schemas.microsoft.com/office/drawing/2014/main" id="{75C320D0-BC2A-40F2-B133-34B9ACE16291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Cube 331">
                <a:extLst>
                  <a:ext uri="{FF2B5EF4-FFF2-40B4-BE49-F238E27FC236}">
                    <a16:creationId xmlns:a16="http://schemas.microsoft.com/office/drawing/2014/main" id="{CAD55EDA-A0D6-46DA-ACBB-6573CBD17C52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Cube 332">
                <a:extLst>
                  <a:ext uri="{FF2B5EF4-FFF2-40B4-BE49-F238E27FC236}">
                    <a16:creationId xmlns:a16="http://schemas.microsoft.com/office/drawing/2014/main" id="{58430633-A060-4F0D-9C3B-7CB8C5EA9D8D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Cube 333">
                <a:extLst>
                  <a:ext uri="{FF2B5EF4-FFF2-40B4-BE49-F238E27FC236}">
                    <a16:creationId xmlns:a16="http://schemas.microsoft.com/office/drawing/2014/main" id="{B9211808-F1FB-4DDA-9AF4-31250985B233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Cube 334">
                <a:extLst>
                  <a:ext uri="{FF2B5EF4-FFF2-40B4-BE49-F238E27FC236}">
                    <a16:creationId xmlns:a16="http://schemas.microsoft.com/office/drawing/2014/main" id="{2D70EBE0-F4F7-4C5F-9689-68C9FED1F94D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C18DCA7-E121-43F6-9454-3515D0211F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3229129"/>
              <a:ext cx="2771505" cy="1955349"/>
              <a:chOff x="920929" y="1593023"/>
              <a:chExt cx="4557347" cy="3215294"/>
            </a:xfrm>
          </p:grpSpPr>
          <p:sp>
            <p:nvSpPr>
              <p:cNvPr id="324" name="Cube 323">
                <a:extLst>
                  <a:ext uri="{FF2B5EF4-FFF2-40B4-BE49-F238E27FC236}">
                    <a16:creationId xmlns:a16="http://schemas.microsoft.com/office/drawing/2014/main" id="{2373F257-7A6F-40A0-9897-AC8048316959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Cube 324">
                <a:extLst>
                  <a:ext uri="{FF2B5EF4-FFF2-40B4-BE49-F238E27FC236}">
                    <a16:creationId xmlns:a16="http://schemas.microsoft.com/office/drawing/2014/main" id="{11E3986A-9274-4B8D-B5F4-B0FDF152102D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Cube 325">
                <a:extLst>
                  <a:ext uri="{FF2B5EF4-FFF2-40B4-BE49-F238E27FC236}">
                    <a16:creationId xmlns:a16="http://schemas.microsoft.com/office/drawing/2014/main" id="{EBB87575-3C9C-4444-BC7C-3DD5A53637DE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Cube 326">
                <a:extLst>
                  <a:ext uri="{FF2B5EF4-FFF2-40B4-BE49-F238E27FC236}">
                    <a16:creationId xmlns:a16="http://schemas.microsoft.com/office/drawing/2014/main" id="{DFFC3420-0258-4F95-BB5D-61943695DE26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Cube 327">
                <a:extLst>
                  <a:ext uri="{FF2B5EF4-FFF2-40B4-BE49-F238E27FC236}">
                    <a16:creationId xmlns:a16="http://schemas.microsoft.com/office/drawing/2014/main" id="{34F94256-B9D3-4E47-929B-372699D3DAA0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Cube 328">
                <a:extLst>
                  <a:ext uri="{FF2B5EF4-FFF2-40B4-BE49-F238E27FC236}">
                    <a16:creationId xmlns:a16="http://schemas.microsoft.com/office/drawing/2014/main" id="{ACFBC473-8993-4E17-BACF-D9EDD594BEDD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5E42ABE9-C349-496C-8B7C-07E30BB8E3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2111" y="1549479"/>
              <a:ext cx="2771505" cy="1955349"/>
              <a:chOff x="920929" y="1593023"/>
              <a:chExt cx="4557347" cy="3215294"/>
            </a:xfrm>
          </p:grpSpPr>
          <p:sp>
            <p:nvSpPr>
              <p:cNvPr id="318" name="Cube 317">
                <a:extLst>
                  <a:ext uri="{FF2B5EF4-FFF2-40B4-BE49-F238E27FC236}">
                    <a16:creationId xmlns:a16="http://schemas.microsoft.com/office/drawing/2014/main" id="{9A9AB5E9-107E-43B9-A2DF-58F9E5560221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Cube 318">
                <a:extLst>
                  <a:ext uri="{FF2B5EF4-FFF2-40B4-BE49-F238E27FC236}">
                    <a16:creationId xmlns:a16="http://schemas.microsoft.com/office/drawing/2014/main" id="{1AAEE801-EB6F-4C4D-9CA9-5E9C90E059A3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Cube 319">
                <a:extLst>
                  <a:ext uri="{FF2B5EF4-FFF2-40B4-BE49-F238E27FC236}">
                    <a16:creationId xmlns:a16="http://schemas.microsoft.com/office/drawing/2014/main" id="{315F473C-D944-4DCA-A0CE-118981D2FCF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Cube 320">
                <a:extLst>
                  <a:ext uri="{FF2B5EF4-FFF2-40B4-BE49-F238E27FC236}">
                    <a16:creationId xmlns:a16="http://schemas.microsoft.com/office/drawing/2014/main" id="{C45932C0-037F-4014-B23C-6EE2575DFDEA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Cube 321">
                <a:extLst>
                  <a:ext uri="{FF2B5EF4-FFF2-40B4-BE49-F238E27FC236}">
                    <a16:creationId xmlns:a16="http://schemas.microsoft.com/office/drawing/2014/main" id="{880C0F71-4FB8-4BC6-9B9E-9E02B1D888A5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Cube 322">
                <a:extLst>
                  <a:ext uri="{FF2B5EF4-FFF2-40B4-BE49-F238E27FC236}">
                    <a16:creationId xmlns:a16="http://schemas.microsoft.com/office/drawing/2014/main" id="{AF91DF82-3F96-49B2-B5A5-A7E6CD6D255A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253A6377-DCDE-49C2-A7E2-B078018CA3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02980" y="1549480"/>
              <a:ext cx="2771505" cy="1955349"/>
              <a:chOff x="920929" y="1593023"/>
              <a:chExt cx="4557347" cy="3215294"/>
            </a:xfrm>
          </p:grpSpPr>
          <p:sp>
            <p:nvSpPr>
              <p:cNvPr id="312" name="Cube 311">
                <a:extLst>
                  <a:ext uri="{FF2B5EF4-FFF2-40B4-BE49-F238E27FC236}">
                    <a16:creationId xmlns:a16="http://schemas.microsoft.com/office/drawing/2014/main" id="{5E276202-62C6-4F8A-8981-00FC224CD50C}"/>
                  </a:ext>
                </a:extLst>
              </p:cNvPr>
              <p:cNvSpPr/>
              <p:nvPr/>
            </p:nvSpPr>
            <p:spPr>
              <a:xfrm>
                <a:off x="920929" y="1593023"/>
                <a:ext cx="1828800" cy="1828800"/>
              </a:xfrm>
              <a:prstGeom prst="cub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Cube 312">
                <a:extLst>
                  <a:ext uri="{FF2B5EF4-FFF2-40B4-BE49-F238E27FC236}">
                    <a16:creationId xmlns:a16="http://schemas.microsoft.com/office/drawing/2014/main" id="{AD875D5D-43DA-4D8F-A0AB-AB693F54E800}"/>
                  </a:ext>
                </a:extLst>
              </p:cNvPr>
              <p:cNvSpPr/>
              <p:nvPr/>
            </p:nvSpPr>
            <p:spPr>
              <a:xfrm>
                <a:off x="2282144" y="1593023"/>
                <a:ext cx="1828800" cy="1828800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Cube 313">
                <a:extLst>
                  <a:ext uri="{FF2B5EF4-FFF2-40B4-BE49-F238E27FC236}">
                    <a16:creationId xmlns:a16="http://schemas.microsoft.com/office/drawing/2014/main" id="{39A31411-9863-4705-BA4B-4635EDD0D2D5}"/>
                  </a:ext>
                </a:extLst>
              </p:cNvPr>
              <p:cNvSpPr/>
              <p:nvPr/>
            </p:nvSpPr>
            <p:spPr>
              <a:xfrm>
                <a:off x="920929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Cube 314">
                <a:extLst>
                  <a:ext uri="{FF2B5EF4-FFF2-40B4-BE49-F238E27FC236}">
                    <a16:creationId xmlns:a16="http://schemas.microsoft.com/office/drawing/2014/main" id="{080889EE-4557-40F5-8A1B-01203323EBC7}"/>
                  </a:ext>
                </a:extLst>
              </p:cNvPr>
              <p:cNvSpPr/>
              <p:nvPr/>
            </p:nvSpPr>
            <p:spPr>
              <a:xfrm>
                <a:off x="2282144" y="2979517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Cube 315">
                <a:extLst>
                  <a:ext uri="{FF2B5EF4-FFF2-40B4-BE49-F238E27FC236}">
                    <a16:creationId xmlns:a16="http://schemas.microsoft.com/office/drawing/2014/main" id="{8D7D753B-5645-48F7-8CB3-D6F4F78BF1B3}"/>
                  </a:ext>
                </a:extLst>
              </p:cNvPr>
              <p:cNvSpPr/>
              <p:nvPr/>
            </p:nvSpPr>
            <p:spPr>
              <a:xfrm>
                <a:off x="3649476" y="2979517"/>
                <a:ext cx="1828800" cy="182880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Cube 316">
                <a:extLst>
                  <a:ext uri="{FF2B5EF4-FFF2-40B4-BE49-F238E27FC236}">
                    <a16:creationId xmlns:a16="http://schemas.microsoft.com/office/drawing/2014/main" id="{F8FC48CC-9D0F-4DA7-8EDB-847C6A3E8407}"/>
                  </a:ext>
                </a:extLst>
              </p:cNvPr>
              <p:cNvSpPr/>
              <p:nvPr/>
            </p:nvSpPr>
            <p:spPr>
              <a:xfrm>
                <a:off x="3649476" y="1593023"/>
                <a:ext cx="1828800" cy="1828800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5934B83-B9A5-400E-97AE-F2FD24887DCF}"/>
                </a:ext>
              </a:extLst>
            </p:cNvPr>
            <p:cNvGrpSpPr/>
            <p:nvPr/>
          </p:nvGrpSpPr>
          <p:grpSpPr>
            <a:xfrm>
              <a:off x="415832" y="1549480"/>
              <a:ext cx="5258653" cy="3634998"/>
              <a:chOff x="415832" y="1549480"/>
              <a:chExt cx="5258653" cy="3634998"/>
            </a:xfrm>
          </p:grpSpPr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F53BE8F-CCEC-4B6D-82AB-F4F074C86B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6468A87B-26BE-4CD2-8ACB-39BF13E17BA1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6482594B-3700-4F4D-A428-3C8F2842EC5E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9778ED1C-FB1D-44B0-9A47-5D43DD15D4D8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F66F9A30-28A9-4706-BBA1-55F4516E8A2F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8C9D09F9-99E1-4FC2-9318-2983590BFD9A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0F8FB946-8E47-47E6-B853-46409A746C0D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F02CAECA-F064-4945-A01C-1C80F18205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300" name="Cube 299">
                  <a:extLst>
                    <a:ext uri="{FF2B5EF4-FFF2-40B4-BE49-F238E27FC236}">
                      <a16:creationId xmlns:a16="http://schemas.microsoft.com/office/drawing/2014/main" id="{193674E4-6A94-40C6-924F-F5DBBFDC6C8A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Cube 300">
                  <a:extLst>
                    <a:ext uri="{FF2B5EF4-FFF2-40B4-BE49-F238E27FC236}">
                      <a16:creationId xmlns:a16="http://schemas.microsoft.com/office/drawing/2014/main" id="{7CED206C-56AD-459A-AE66-78000AE6D3B2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Cube 301">
                  <a:extLst>
                    <a:ext uri="{FF2B5EF4-FFF2-40B4-BE49-F238E27FC236}">
                      <a16:creationId xmlns:a16="http://schemas.microsoft.com/office/drawing/2014/main" id="{E0A4DBC1-D2BC-4336-8C49-EDEF204A263C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3" name="Cube 302">
                  <a:extLst>
                    <a:ext uri="{FF2B5EF4-FFF2-40B4-BE49-F238E27FC236}">
                      <a16:creationId xmlns:a16="http://schemas.microsoft.com/office/drawing/2014/main" id="{E97C1A96-BB70-4815-B35B-09334EF37930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Cube 303">
                  <a:extLst>
                    <a:ext uri="{FF2B5EF4-FFF2-40B4-BE49-F238E27FC236}">
                      <a16:creationId xmlns:a16="http://schemas.microsoft.com/office/drawing/2014/main" id="{58DBBAF0-1F4F-4B5C-9C51-86CB0D61742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F25D4FFF-4C41-4F56-9C23-1A7F30E93E99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8D8F323B-DBEE-438A-A99C-9DED9023DC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2F13CDAD-C94E-4093-8771-B43526607F79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4A6FF93-D3F1-4859-9518-BF7455471EE5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89A597C6-FCD3-4FD2-9B66-33EB471DEED6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7" name="Cube 296">
                  <a:extLst>
                    <a:ext uri="{FF2B5EF4-FFF2-40B4-BE49-F238E27FC236}">
                      <a16:creationId xmlns:a16="http://schemas.microsoft.com/office/drawing/2014/main" id="{FB394545-C71B-4EB1-9B08-EE744BEDA3CB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Cube 297">
                  <a:extLst>
                    <a:ext uri="{FF2B5EF4-FFF2-40B4-BE49-F238E27FC236}">
                      <a16:creationId xmlns:a16="http://schemas.microsoft.com/office/drawing/2014/main" id="{87FE903D-446E-4AF5-A8B2-EFAFC6339F0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Cube 298">
                  <a:extLst>
                    <a:ext uri="{FF2B5EF4-FFF2-40B4-BE49-F238E27FC236}">
                      <a16:creationId xmlns:a16="http://schemas.microsoft.com/office/drawing/2014/main" id="{2579CEE2-5D9E-4374-99A4-654716D467BE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AE4DB5E-7312-4747-AADA-6C542E6695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88" name="Cube 287">
                  <a:extLst>
                    <a:ext uri="{FF2B5EF4-FFF2-40B4-BE49-F238E27FC236}">
                      <a16:creationId xmlns:a16="http://schemas.microsoft.com/office/drawing/2014/main" id="{5A555A8E-C286-4A1E-9EEA-377A3CBB245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Cube 288">
                  <a:extLst>
                    <a:ext uri="{FF2B5EF4-FFF2-40B4-BE49-F238E27FC236}">
                      <a16:creationId xmlns:a16="http://schemas.microsoft.com/office/drawing/2014/main" id="{C12EDB62-FF97-4FF1-A494-F9F1B3B7DB9D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Cube 289">
                  <a:extLst>
                    <a:ext uri="{FF2B5EF4-FFF2-40B4-BE49-F238E27FC236}">
                      <a16:creationId xmlns:a16="http://schemas.microsoft.com/office/drawing/2014/main" id="{89F1D820-46A6-4277-A6E2-4E39D3D6634A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CB32BEE7-02C0-42D2-82A6-B55EBA28CF4C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9CAAD67-9834-4671-ABE6-6EE6E252777B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6C5EE1A2-6123-475B-99D0-C04737639B45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2720248-B085-47D2-A890-6E2042382CE5}"/>
                </a:ext>
              </a:extLst>
            </p:cNvPr>
            <p:cNvGrpSpPr/>
            <p:nvPr/>
          </p:nvGrpSpPr>
          <p:grpSpPr>
            <a:xfrm>
              <a:off x="415832" y="1549478"/>
              <a:ext cx="5258653" cy="3634998"/>
              <a:chOff x="415832" y="1549480"/>
              <a:chExt cx="5258653" cy="3634998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707F47CB-CF6B-4B15-BAD2-2F9C154D7F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310FC46E-7942-41F9-846D-B6F62E7FA74C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0EDC8CE4-1CF1-44F4-B00C-F3A5F28DE813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1FCCC26C-2011-468F-9C76-453B60010EC2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862709E3-846D-4410-A0D2-7107E66B911C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BFA4C1FF-3CA4-421B-AAD6-DE284AC349AF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Cube 282">
                  <a:extLst>
                    <a:ext uri="{FF2B5EF4-FFF2-40B4-BE49-F238E27FC236}">
                      <a16:creationId xmlns:a16="http://schemas.microsoft.com/office/drawing/2014/main" id="{F681013E-728E-4789-B97D-FF37AFC44BE3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2D697958-9DF9-4521-A477-9F222B2C94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1549480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249654E0-FB8F-414A-BB32-07B2C66E00CB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993D4342-A70B-4E89-B998-0401CAF271A8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C570615A-AE0A-49D6-89E7-E2EE1F124BCD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1E52D4A2-6737-40C2-B1E3-C15F55BA78D3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Cube 275">
                  <a:extLst>
                    <a:ext uri="{FF2B5EF4-FFF2-40B4-BE49-F238E27FC236}">
                      <a16:creationId xmlns:a16="http://schemas.microsoft.com/office/drawing/2014/main" id="{D03AE3B9-E2A6-4BA1-AF13-B0488670EDD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B46353D0-5907-4D7B-8B7E-37D9568F54E1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A30657E-D55F-4145-999F-98820A9BB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832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38" name="Cube 237">
                  <a:extLst>
                    <a:ext uri="{FF2B5EF4-FFF2-40B4-BE49-F238E27FC236}">
                      <a16:creationId xmlns:a16="http://schemas.microsoft.com/office/drawing/2014/main" id="{7C5A92F2-3692-44D9-A080-FCF922C41085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Cube 238">
                  <a:extLst>
                    <a:ext uri="{FF2B5EF4-FFF2-40B4-BE49-F238E27FC236}">
                      <a16:creationId xmlns:a16="http://schemas.microsoft.com/office/drawing/2014/main" id="{532F6A6A-6D5D-4DCD-A22E-322A717CBDCC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Cube 239">
                  <a:extLst>
                    <a:ext uri="{FF2B5EF4-FFF2-40B4-BE49-F238E27FC236}">
                      <a16:creationId xmlns:a16="http://schemas.microsoft.com/office/drawing/2014/main" id="{1B4C3F21-FD31-4975-925B-8D12FCFC18FA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7" name="Cube 246">
                  <a:extLst>
                    <a:ext uri="{FF2B5EF4-FFF2-40B4-BE49-F238E27FC236}">
                      <a16:creationId xmlns:a16="http://schemas.microsoft.com/office/drawing/2014/main" id="{4DD6DA68-7672-4DB0-B179-AFC4CA4BBEF7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7EAC3761-BA3D-43B6-8E48-6037DEDC6037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598FDFF7-1E61-4CA1-9A6D-9A363547B2B5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BB4948C8-5446-41B4-8EE1-7ABCCC715E7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02980" y="3229129"/>
                <a:ext cx="2771505" cy="1955349"/>
                <a:chOff x="920929" y="1593023"/>
                <a:chExt cx="4557347" cy="3215294"/>
              </a:xfrm>
            </p:grpSpPr>
            <p:sp>
              <p:nvSpPr>
                <p:cNvPr id="232" name="Cube 231">
                  <a:extLst>
                    <a:ext uri="{FF2B5EF4-FFF2-40B4-BE49-F238E27FC236}">
                      <a16:creationId xmlns:a16="http://schemas.microsoft.com/office/drawing/2014/main" id="{6E51973E-82F8-4244-9685-8AF81DD47F77}"/>
                    </a:ext>
                  </a:extLst>
                </p:cNvPr>
                <p:cNvSpPr/>
                <p:nvPr/>
              </p:nvSpPr>
              <p:spPr>
                <a:xfrm>
                  <a:off x="920929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Cube 232">
                  <a:extLst>
                    <a:ext uri="{FF2B5EF4-FFF2-40B4-BE49-F238E27FC236}">
                      <a16:creationId xmlns:a16="http://schemas.microsoft.com/office/drawing/2014/main" id="{6FD9E755-64A7-4552-94EC-A4152A6C32B8}"/>
                    </a:ext>
                  </a:extLst>
                </p:cNvPr>
                <p:cNvSpPr/>
                <p:nvPr/>
              </p:nvSpPr>
              <p:spPr>
                <a:xfrm>
                  <a:off x="2282144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Cube 233">
                  <a:extLst>
                    <a:ext uri="{FF2B5EF4-FFF2-40B4-BE49-F238E27FC236}">
                      <a16:creationId xmlns:a16="http://schemas.microsoft.com/office/drawing/2014/main" id="{4A431DDC-328A-4DCE-A397-E4345ADCF52C}"/>
                    </a:ext>
                  </a:extLst>
                </p:cNvPr>
                <p:cNvSpPr/>
                <p:nvPr/>
              </p:nvSpPr>
              <p:spPr>
                <a:xfrm>
                  <a:off x="3649476" y="1593023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5" name="Cube 234">
                  <a:extLst>
                    <a:ext uri="{FF2B5EF4-FFF2-40B4-BE49-F238E27FC236}">
                      <a16:creationId xmlns:a16="http://schemas.microsoft.com/office/drawing/2014/main" id="{D2D1F635-A0B9-4D34-A1E0-93246316DC48}"/>
                    </a:ext>
                  </a:extLst>
                </p:cNvPr>
                <p:cNvSpPr/>
                <p:nvPr/>
              </p:nvSpPr>
              <p:spPr>
                <a:xfrm>
                  <a:off x="920929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Cube 235">
                  <a:extLst>
                    <a:ext uri="{FF2B5EF4-FFF2-40B4-BE49-F238E27FC236}">
                      <a16:creationId xmlns:a16="http://schemas.microsoft.com/office/drawing/2014/main" id="{873F71F2-9F4A-491B-99C2-C80B3DBE8F1E}"/>
                    </a:ext>
                  </a:extLst>
                </p:cNvPr>
                <p:cNvSpPr/>
                <p:nvPr/>
              </p:nvSpPr>
              <p:spPr>
                <a:xfrm>
                  <a:off x="2282144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Cube 236">
                  <a:extLst>
                    <a:ext uri="{FF2B5EF4-FFF2-40B4-BE49-F238E27FC236}">
                      <a16:creationId xmlns:a16="http://schemas.microsoft.com/office/drawing/2014/main" id="{94CC01DA-D1D3-440E-B232-42352B61CE89}"/>
                    </a:ext>
                  </a:extLst>
                </p:cNvPr>
                <p:cNvSpPr/>
                <p:nvPr/>
              </p:nvSpPr>
              <p:spPr>
                <a:xfrm>
                  <a:off x="3649476" y="2979517"/>
                  <a:ext cx="1828800" cy="1828800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FF43988-48A9-4352-AD7C-5397D9FE5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86" y="4911634"/>
              <a:ext cx="4977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8D96587-AAAD-44BD-B787-BD59EA7052E0}"/>
                </a:ext>
              </a:extLst>
            </p:cNvPr>
            <p:cNvCxnSpPr/>
            <p:nvPr/>
          </p:nvCxnSpPr>
          <p:spPr>
            <a:xfrm>
              <a:off x="696686" y="1549478"/>
              <a:ext cx="0" cy="3362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6ADFE88-F035-48D8-B0CC-0251589E7D38}"/>
                </a:ext>
              </a:extLst>
            </p:cNvPr>
            <p:cNvCxnSpPr/>
            <p:nvPr/>
          </p:nvCxnSpPr>
          <p:spPr>
            <a:xfrm flipH="1">
              <a:off x="412111" y="4911634"/>
              <a:ext cx="284575" cy="2728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45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6D8D-48A1-40DB-B6D8-CEA2C2B7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CB4C6B-5592-46B5-BD8C-BC951DABF52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0763" y="1224734"/>
                <a:ext cx="5181600" cy="494964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All simulation data in this study was done using the resources provided by the Georgia Advanced Computing Research Center (GACRC)</a:t>
                </a:r>
              </a:p>
              <a:p>
                <a:r>
                  <a:rPr lang="en-US" sz="2000" dirty="0"/>
                  <a:t>It is possible to use modern CPU technology to provide extensive parallelization at significant cost</a:t>
                </a:r>
              </a:p>
              <a:p>
                <a:r>
                  <a:rPr lang="en-US" sz="2000" dirty="0"/>
                  <a:t>Commercial code was run on a 48 core Intel Xeon Broadwell processor on the GACRC’s high performance computing cluster </a:t>
                </a:r>
              </a:p>
              <a:p>
                <a:r>
                  <a:rPr lang="en-US" sz="2000" dirty="0"/>
                  <a:t>Typical simulation size of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115×200×1000</m:t>
                    </m:r>
                  </m:oMath>
                </a14:m>
                <a:r>
                  <a:rPr lang="en-US" sz="2000" dirty="0"/>
                  <a:t> cells</a:t>
                </a:r>
              </a:p>
              <a:p>
                <a:pPr lvl="1"/>
                <a:r>
                  <a:rPr lang="en-US" sz="1800" dirty="0"/>
                  <a:t>Running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/>
                  <a:t> time steps </a:t>
                </a:r>
              </a:p>
              <a:p>
                <a:pPr lvl="1"/>
                <a:r>
                  <a:rPr lang="en-US" dirty="0"/>
                  <a:t>Required </a:t>
                </a:r>
                <a:r>
                  <a:rPr lang="en-US" sz="2000" dirty="0"/>
                  <a:t>~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two weeks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CB4C6B-5592-46B5-BD8C-BC951DABF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0763" y="1224734"/>
                <a:ext cx="5181600" cy="4949644"/>
              </a:xfrm>
              <a:blipFill>
                <a:blip r:embed="rId2"/>
                <a:stretch>
                  <a:fillRect l="-1059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7FA5C1-F6B1-4AAC-8D86-89557FBF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 dirty="0"/>
              <a:t>Jim Heneghan •  Dissertation Defense • 11/03/2021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D9CFE04-7138-4C47-9D06-4E4E5EE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32" y="1377375"/>
            <a:ext cx="5486400" cy="1341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5047-5008-4DF1-B8D4-847593B0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4ED725-D95F-40A6-8C24-E172C8A552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6" y="110836"/>
            <a:ext cx="5616784" cy="606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B957E-ECA0-458E-AE43-CBB0F0A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Field Analysis </a:t>
            </a:r>
            <a:r>
              <a:rPr lang="en-US" sz="3600" dirty="0">
                <a:latin typeface="+mj-lt"/>
              </a:rPr>
              <a:t>- </a:t>
            </a:r>
            <a:r>
              <a:rPr lang="en-US" sz="3600" dirty="0"/>
              <a:t>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3C1F-37C9-49A8-8A49-25273ECEB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253"/>
            <a:ext cx="5040086" cy="4732710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data excited above and below the </a:t>
            </a:r>
            <a:r>
              <a:rPr lang="en-US" sz="2200" b="0" i="0" u="none" strike="noStrike" baseline="0" dirty="0"/>
              <a:t>restrahlen band is predominantly plasmonic as expected</a:t>
            </a:r>
          </a:p>
          <a:p>
            <a:pPr algn="l"/>
            <a:r>
              <a:rPr lang="en-US" sz="2200" dirty="0"/>
              <a:t>The BD, UCDI and CD images display hotspots at the inner corners of the patterned cross that UCDII does not</a:t>
            </a:r>
          </a:p>
          <a:p>
            <a:pPr lvl="1"/>
            <a:r>
              <a:rPr lang="en-US" sz="1800" dirty="0"/>
              <a:t>This is due to the metallic corners created by the Au pattern</a:t>
            </a:r>
          </a:p>
          <a:p>
            <a:r>
              <a:rPr lang="en-US" sz="2200" dirty="0"/>
              <a:t>These features are smeared in the UCDI and CD due to the presence of the hBN and inert capping layers respectively  </a:t>
            </a:r>
          </a:p>
          <a:p>
            <a:pPr lvl="1"/>
            <a:endParaRPr lang="en-US" sz="1800" dirty="0"/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B310F-C0E0-4F07-AFA3-D91754248C1E}"/>
                  </a:ext>
                </a:extLst>
              </p:cNvPr>
              <p:cNvSpPr txBox="1"/>
              <p:nvPr/>
            </p:nvSpPr>
            <p:spPr>
              <a:xfrm>
                <a:off x="8478915" y="3693517"/>
                <a:ext cx="1402082" cy="30777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=1700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B310F-C0E0-4F07-AFA3-D9175424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15" y="3693517"/>
                <a:ext cx="14020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49AD4-84FC-4F7C-A719-230674D7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143CC-4C31-4238-8B8F-2F4A427333B7}"/>
              </a:ext>
            </a:extLst>
          </p:cNvPr>
          <p:cNvSpPr/>
          <p:nvPr/>
        </p:nvSpPr>
        <p:spPr>
          <a:xfrm>
            <a:off x="7006114" y="441499"/>
            <a:ext cx="4347685" cy="14748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E164C-344A-4285-A4BB-E0A57B668CF4}"/>
                  </a:ext>
                </a:extLst>
              </p:cNvPr>
              <p:cNvSpPr txBox="1"/>
              <p:nvPr/>
            </p:nvSpPr>
            <p:spPr>
              <a:xfrm>
                <a:off x="8478915" y="133722"/>
                <a:ext cx="1402082" cy="30777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=1200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7E164C-344A-4285-A4BB-E0A57B66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15" y="133722"/>
                <a:ext cx="140208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934EE2F-B849-4B48-BA18-11405C5102DF}"/>
              </a:ext>
            </a:extLst>
          </p:cNvPr>
          <p:cNvSpPr/>
          <p:nvPr/>
        </p:nvSpPr>
        <p:spPr>
          <a:xfrm>
            <a:off x="7006114" y="4013340"/>
            <a:ext cx="4347685" cy="14748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20BC-B19C-4FD6-AA36-54CF57EC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15A331-763D-499B-9133-55FBDE7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07160" y="6242701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77</a:t>
            </a:fld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E798217-BBC4-4F13-965D-6CE9A722C69D}"/>
              </a:ext>
            </a:extLst>
          </p:cNvPr>
          <p:cNvGrpSpPr/>
          <p:nvPr/>
        </p:nvGrpSpPr>
        <p:grpSpPr>
          <a:xfrm>
            <a:off x="1072431" y="235398"/>
            <a:ext cx="8546889" cy="6435060"/>
            <a:chOff x="1072431" y="235398"/>
            <a:chExt cx="8546889" cy="643506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17CCF3-BABD-4046-A9ED-CCEF792911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8675" y="3820421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C1E42-E6B3-4439-9171-6246DB36546D}"/>
                    </a:ext>
                  </a:extLst>
                </p:cNvPr>
                <p:cNvSpPr txBox="1"/>
                <p:nvPr/>
              </p:nvSpPr>
              <p:spPr>
                <a:xfrm>
                  <a:off x="6838032" y="3297201"/>
                  <a:ext cx="2781287" cy="523220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Update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a14:m>
                  <a:r>
                    <a:rPr 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Grid</a:t>
                  </a:r>
                  <a:endPara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C1E42-E6B3-4439-9171-6246DB365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032" y="3297201"/>
                  <a:ext cx="2781287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7368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401B10-A04E-403F-BA08-83E3DDF64D1C}"/>
                    </a:ext>
                  </a:extLst>
                </p:cNvPr>
                <p:cNvSpPr txBox="1"/>
                <p:nvPr/>
              </p:nvSpPr>
              <p:spPr>
                <a:xfrm>
                  <a:off x="6838033" y="786132"/>
                  <a:ext cx="2781287" cy="523220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</m:oMath>
                  </a14:m>
                  <a:endPara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401B10-A04E-403F-BA08-83E3DDF64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033" y="786132"/>
                  <a:ext cx="2781287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7368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6C94FD-D98D-4BFC-94F2-1A4CA92EA0AB}"/>
                    </a:ext>
                  </a:extLst>
                </p:cNvPr>
                <p:cNvSpPr txBox="1"/>
                <p:nvPr/>
              </p:nvSpPr>
              <p:spPr>
                <a:xfrm>
                  <a:off x="6838032" y="1826223"/>
                  <a:ext cx="2781287" cy="954107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Inject TF/SF Source into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</m:oMath>
                  </a14:m>
                  <a:endPara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6C94FD-D98D-4BFC-94F2-1A4CA92EA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032" y="1826223"/>
                  <a:ext cx="2781287" cy="954107"/>
                </a:xfrm>
                <a:prstGeom prst="rect">
                  <a:avLst/>
                </a:prstGeom>
                <a:blipFill>
                  <a:blip r:embed="rId4"/>
                  <a:stretch>
                    <a:fillRect l="-3441" t="-4242" b="-13333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CBBE87-FE21-4150-BE58-71150293937F}"/>
                </a:ext>
              </a:extLst>
            </p:cNvPr>
            <p:cNvCxnSpPr>
              <a:cxnSpLocks/>
            </p:cNvCxnSpPr>
            <p:nvPr/>
          </p:nvCxnSpPr>
          <p:spPr>
            <a:xfrm>
              <a:off x="8228676" y="1309352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C7FF97B-E121-4462-B378-7483F3ADF410}"/>
                </a:ext>
              </a:extLst>
            </p:cNvPr>
            <p:cNvCxnSpPr>
              <a:cxnSpLocks/>
            </p:cNvCxnSpPr>
            <p:nvPr/>
          </p:nvCxnSpPr>
          <p:spPr>
            <a:xfrm>
              <a:off x="8228675" y="2780330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49B518-B560-4349-A678-D5695F41F0FC}"/>
                    </a:ext>
                  </a:extLst>
                </p:cNvPr>
                <p:cNvSpPr txBox="1"/>
                <p:nvPr/>
              </p:nvSpPr>
              <p:spPr>
                <a:xfrm>
                  <a:off x="6838031" y="4371613"/>
                  <a:ext cx="2781287" cy="523220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</m:oMath>
                  </a14:m>
                  <a:endPara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49B518-B560-4349-A678-D5695F41F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031" y="4371613"/>
                  <a:ext cx="2781287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6316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221387E-0641-4745-B7CD-A1901CAFA084}"/>
                </a:ext>
              </a:extLst>
            </p:cNvPr>
            <p:cNvCxnSpPr>
              <a:cxnSpLocks/>
            </p:cNvCxnSpPr>
            <p:nvPr/>
          </p:nvCxnSpPr>
          <p:spPr>
            <a:xfrm>
              <a:off x="8228674" y="4894833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023B3-78FA-44D9-953A-E23FA606FBFB}"/>
                    </a:ext>
                  </a:extLst>
                </p:cNvPr>
                <p:cNvSpPr txBox="1"/>
                <p:nvPr/>
              </p:nvSpPr>
              <p:spPr>
                <a:xfrm>
                  <a:off x="6838030" y="5411704"/>
                  <a:ext cx="2781287" cy="830997"/>
                </a:xfrm>
                <a:prstGeom prst="rect">
                  <a:avLst/>
                </a:prstGeom>
                <a:solidFill>
                  <a:schemeClr val="tx1"/>
                </a:solidFill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Inject counter TF/SF Source into </a:t>
                  </a:r>
                  <a14:m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</m:oMath>
                  </a14:m>
                  <a:endParaRPr lang="en-US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023B3-78FA-44D9-953A-E23FA606F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8030" y="5411704"/>
                  <a:ext cx="2781287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290" t="-2759" r="-3871" b="-11724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2FDB80-E7F2-4028-A7B6-78A6BC0715E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8228674" y="6242701"/>
              <a:ext cx="0" cy="42775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681A1D4-CB7E-4C97-BEF6-7EA96E074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7696" y="6642359"/>
              <a:ext cx="240791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11A1D1A-D40C-4D24-86B3-C3638F5C0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96" y="3429000"/>
              <a:ext cx="0" cy="324145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4273F9A-9285-4FE9-9FB0-7F53D67EC050}"/>
                    </a:ext>
                  </a:extLst>
                </p:cNvPr>
                <p:cNvSpPr/>
                <p:nvPr/>
              </p:nvSpPr>
              <p:spPr>
                <a:xfrm>
                  <a:off x="4959424" y="2484885"/>
                  <a:ext cx="1776543" cy="833676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Time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4273F9A-9285-4FE9-9FB0-7F53D67EC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424" y="2484885"/>
                  <a:ext cx="1776543" cy="83367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383C404-F250-4F6F-819D-406A1374A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8460" y="254737"/>
              <a:ext cx="240791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00F999B-43E4-4759-AB8C-63D51FD5D7D5}"/>
                </a:ext>
              </a:extLst>
            </p:cNvPr>
            <p:cNvCxnSpPr>
              <a:cxnSpLocks/>
            </p:cNvCxnSpPr>
            <p:nvPr/>
          </p:nvCxnSpPr>
          <p:spPr>
            <a:xfrm>
              <a:off x="8228674" y="235398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9CDEED6-3B20-4EEB-9617-607C5886A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94" y="235398"/>
              <a:ext cx="0" cy="2267916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row: Down 75">
              <a:extLst>
                <a:ext uri="{FF2B5EF4-FFF2-40B4-BE49-F238E27FC236}">
                  <a16:creationId xmlns:a16="http://schemas.microsoft.com/office/drawing/2014/main" id="{477D0FE7-58EC-4AF2-AE90-014FCA247839}"/>
                </a:ext>
              </a:extLst>
            </p:cNvPr>
            <p:cNvSpPr/>
            <p:nvPr/>
          </p:nvSpPr>
          <p:spPr>
            <a:xfrm rot="10800000">
              <a:off x="5288358" y="1023338"/>
              <a:ext cx="1100203" cy="1163782"/>
            </a:xfrm>
            <a:prstGeom prst="downArrow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8D14F6-9ADD-4A76-8922-658DB16CCF39}"/>
                </a:ext>
              </a:extLst>
            </p:cNvPr>
            <p:cNvSpPr txBox="1"/>
            <p:nvPr/>
          </p:nvSpPr>
          <p:spPr>
            <a:xfrm>
              <a:off x="5589080" y="1369356"/>
              <a:ext cx="49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A3FD484-B380-46AC-8B84-7EF2F9623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5636" y="2901725"/>
              <a:ext cx="198611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Arrow: Left 77">
              <a:extLst>
                <a:ext uri="{FF2B5EF4-FFF2-40B4-BE49-F238E27FC236}">
                  <a16:creationId xmlns:a16="http://schemas.microsoft.com/office/drawing/2014/main" id="{31D2673A-06FD-4526-A758-D83A4209AF3F}"/>
                </a:ext>
              </a:extLst>
            </p:cNvPr>
            <p:cNvSpPr/>
            <p:nvPr/>
          </p:nvSpPr>
          <p:spPr>
            <a:xfrm>
              <a:off x="3388442" y="2435182"/>
              <a:ext cx="1161288" cy="933082"/>
            </a:xfrm>
            <a:prstGeom prst="leftArrow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2049A03-0F69-46EE-901E-A11743964300}"/>
                </a:ext>
              </a:extLst>
            </p:cNvPr>
            <p:cNvSpPr txBox="1"/>
            <p:nvPr/>
          </p:nvSpPr>
          <p:spPr>
            <a:xfrm>
              <a:off x="3810431" y="2717057"/>
              <a:ext cx="49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F262D9-43D3-41E9-96CC-6E711105FD9F}"/>
                </a:ext>
              </a:extLst>
            </p:cNvPr>
            <p:cNvSpPr txBox="1"/>
            <p:nvPr/>
          </p:nvSpPr>
          <p:spPr>
            <a:xfrm>
              <a:off x="1072431" y="2484885"/>
              <a:ext cx="1758066" cy="830997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output data to file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EF7113-1271-41A7-8E51-D7FFC6316774}"/>
              </a:ext>
            </a:extLst>
          </p:cNvPr>
          <p:cNvSpPr/>
          <p:nvPr/>
        </p:nvSpPr>
        <p:spPr>
          <a:xfrm>
            <a:off x="2255520" y="416633"/>
            <a:ext cx="9518451" cy="5692309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15A331-763D-499B-9133-55FBDE70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07160" y="6242701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78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787714-3DD6-41AB-92C3-AE21C49F11F4}"/>
              </a:ext>
            </a:extLst>
          </p:cNvPr>
          <p:cNvGrpSpPr/>
          <p:nvPr/>
        </p:nvGrpSpPr>
        <p:grpSpPr>
          <a:xfrm>
            <a:off x="229135" y="253840"/>
            <a:ext cx="11264440" cy="5749796"/>
            <a:chOff x="229135" y="130175"/>
            <a:chExt cx="11264440" cy="629005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17CCF3-BABD-4046-A9ED-CCEF792911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930" y="3737104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C1E42-E6B3-4439-9171-6246DB36546D}"/>
                    </a:ext>
                  </a:extLst>
                </p:cNvPr>
                <p:cNvSpPr txBox="1"/>
                <p:nvPr/>
              </p:nvSpPr>
              <p:spPr>
                <a:xfrm>
                  <a:off x="8712287" y="3213884"/>
                  <a:ext cx="2781287" cy="523220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Update </a:t>
                  </a:r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a14:m>
                  <a:r>
                    <a:rPr lang="en-US" sz="28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Grid</a:t>
                  </a:r>
                  <a:endPara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BC1E42-E6B3-4439-9171-6246DB365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287" y="3213884"/>
                  <a:ext cx="2781287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6316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401B10-A04E-403F-BA08-83E3DDF64D1C}"/>
                    </a:ext>
                  </a:extLst>
                </p:cNvPr>
                <p:cNvSpPr txBox="1"/>
                <p:nvPr/>
              </p:nvSpPr>
              <p:spPr>
                <a:xfrm>
                  <a:off x="8712288" y="702815"/>
                  <a:ext cx="2781287" cy="523220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</m:oMath>
                  </a14:m>
                  <a:endPara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A401B10-A04E-403F-BA08-83E3DDF64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288" y="702815"/>
                  <a:ext cx="2781287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6316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6C94FD-D98D-4BFC-94F2-1A4CA92EA0AB}"/>
                    </a:ext>
                  </a:extLst>
                </p:cNvPr>
                <p:cNvSpPr txBox="1"/>
                <p:nvPr/>
              </p:nvSpPr>
              <p:spPr>
                <a:xfrm>
                  <a:off x="8712287" y="1742906"/>
                  <a:ext cx="2781287" cy="95410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Inject TF/SF Source into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</m:oMath>
                  </a14:m>
                  <a:endPara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46C94FD-D98D-4BFC-94F2-1A4CA92EA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287" y="1742906"/>
                  <a:ext cx="2781287" cy="954107"/>
                </a:xfrm>
                <a:prstGeom prst="rect">
                  <a:avLst/>
                </a:prstGeom>
                <a:blipFill>
                  <a:blip r:embed="rId5"/>
                  <a:stretch>
                    <a:fillRect l="-3226" t="-4242" b="-13333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CBBE87-FE21-4150-BE58-71150293937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931" y="1226035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C7FF97B-E121-4462-B378-7483F3ADF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930" y="2697013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49B518-B560-4349-A678-D5695F41F0FC}"/>
                    </a:ext>
                  </a:extLst>
                </p:cNvPr>
                <p:cNvSpPr txBox="1"/>
                <p:nvPr/>
              </p:nvSpPr>
              <p:spPr>
                <a:xfrm>
                  <a:off x="8712284" y="5743119"/>
                  <a:ext cx="2781287" cy="523220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</m:oMath>
                  </a14:m>
                  <a:endPara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49B518-B560-4349-A678-D5695F41F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284" y="5743119"/>
                  <a:ext cx="2781287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6316" b="-23158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221387E-0641-4745-B7CD-A1901CAFA0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75346" y="5767792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023B3-78FA-44D9-953A-E23FA606FBFB}"/>
                    </a:ext>
                  </a:extLst>
                </p:cNvPr>
                <p:cNvSpPr txBox="1"/>
                <p:nvPr/>
              </p:nvSpPr>
              <p:spPr>
                <a:xfrm>
                  <a:off x="5457121" y="5589230"/>
                  <a:ext cx="2781287" cy="83099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Inject counter TF/SF Source into </a:t>
                  </a:r>
                  <a14:m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</m:oMath>
                  </a14:m>
                  <a:endParaRPr lang="en-US" sz="2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023B3-78FA-44D9-953A-E23FA606F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121" y="5589230"/>
                  <a:ext cx="2781287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1075" t="-2759" r="-4086" b="-11724"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4273F9A-9285-4FE9-9FB0-7F53D67EC050}"/>
                    </a:ext>
                  </a:extLst>
                </p:cNvPr>
                <p:cNvSpPr/>
                <p:nvPr/>
              </p:nvSpPr>
              <p:spPr>
                <a:xfrm>
                  <a:off x="306017" y="1778958"/>
                  <a:ext cx="1776543" cy="833676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Time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84273F9A-9285-4FE9-9FB0-7F53D67EC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7" y="1778958"/>
                  <a:ext cx="1776543" cy="83367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383C404-F250-4F6F-819D-406A1374A7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773" y="130175"/>
              <a:ext cx="8970827" cy="952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00F999B-43E4-4759-AB8C-63D51FD5D7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356" y="139700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9CDEED6-3B20-4EEB-9617-607C5886A3B7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H="1" flipV="1">
              <a:off x="1194288" y="162711"/>
              <a:ext cx="1" cy="161624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Arrow: Down 75">
              <a:extLst>
                <a:ext uri="{FF2B5EF4-FFF2-40B4-BE49-F238E27FC236}">
                  <a16:creationId xmlns:a16="http://schemas.microsoft.com/office/drawing/2014/main" id="{477D0FE7-58EC-4AF2-AE90-014FCA247839}"/>
                </a:ext>
              </a:extLst>
            </p:cNvPr>
            <p:cNvSpPr/>
            <p:nvPr/>
          </p:nvSpPr>
          <p:spPr>
            <a:xfrm rot="10800000">
              <a:off x="644186" y="417901"/>
              <a:ext cx="1100203" cy="1163782"/>
            </a:xfrm>
            <a:prstGeom prst="downArrow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8D14F6-9ADD-4A76-8922-658DB16CCF39}"/>
                </a:ext>
              </a:extLst>
            </p:cNvPr>
            <p:cNvSpPr txBox="1"/>
            <p:nvPr/>
          </p:nvSpPr>
          <p:spPr>
            <a:xfrm>
              <a:off x="944908" y="937017"/>
              <a:ext cx="498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A3FD484-B380-46AC-8B84-7EF2F9623C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6020" y="3588132"/>
              <a:ext cx="198611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Arrow: Left 77">
              <a:extLst>
                <a:ext uri="{FF2B5EF4-FFF2-40B4-BE49-F238E27FC236}">
                  <a16:creationId xmlns:a16="http://schemas.microsoft.com/office/drawing/2014/main" id="{31D2673A-06FD-4526-A758-D83A4209AF3F}"/>
                </a:ext>
              </a:extLst>
            </p:cNvPr>
            <p:cNvSpPr/>
            <p:nvPr/>
          </p:nvSpPr>
          <p:spPr>
            <a:xfrm rot="16200000">
              <a:off x="575124" y="3006695"/>
              <a:ext cx="1161288" cy="933082"/>
            </a:xfrm>
            <a:prstGeom prst="leftArrow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2049A03-0F69-46EE-901E-A11743964300}"/>
                </a:ext>
              </a:extLst>
            </p:cNvPr>
            <p:cNvSpPr txBox="1"/>
            <p:nvPr/>
          </p:nvSpPr>
          <p:spPr>
            <a:xfrm>
              <a:off x="915489" y="3170888"/>
              <a:ext cx="502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F262D9-43D3-41E9-96CC-6E711105FD9F}"/>
                </a:ext>
              </a:extLst>
            </p:cNvPr>
            <p:cNvSpPr txBox="1"/>
            <p:nvPr/>
          </p:nvSpPr>
          <p:spPr>
            <a:xfrm>
              <a:off x="229135" y="4643193"/>
              <a:ext cx="1875627" cy="83099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Output Data to Files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B10D28-0220-4B42-B13E-BA4C1872495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0102928" y="4980854"/>
            <a:ext cx="6428" cy="4038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2A9FBC-FD13-47CF-B93E-E0D739C70095}"/>
                  </a:ext>
                </a:extLst>
              </p:cNvPr>
              <p:cNvSpPr txBox="1"/>
              <p:nvPr/>
            </p:nvSpPr>
            <p:spPr>
              <a:xfrm>
                <a:off x="8712283" y="4026747"/>
                <a:ext cx="2781287" cy="95410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 PML</a:t>
                </a:r>
                <a:endParaRPr 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2A9FBC-FD13-47CF-B93E-E0D739C70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83" y="4026747"/>
                <a:ext cx="2781287" cy="954107"/>
              </a:xfrm>
              <a:prstGeom prst="rect">
                <a:avLst/>
              </a:prstGeom>
              <a:blipFill>
                <a:blip r:embed="rId9"/>
                <a:stretch>
                  <a:fillRect t="-4242" r="-215" b="-13333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226A59-5D15-448D-A151-17C4AA4AEEDA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6847765" y="4935794"/>
            <a:ext cx="0" cy="30822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159C4-1C7C-44A9-B493-51E0A5E20E88}"/>
                  </a:ext>
                </a:extLst>
              </p:cNvPr>
              <p:cNvSpPr txBox="1"/>
              <p:nvPr/>
            </p:nvSpPr>
            <p:spPr>
              <a:xfrm>
                <a:off x="5457121" y="2997904"/>
                <a:ext cx="2781287" cy="95410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Field PML</a:t>
                </a:r>
                <a:endParaRPr 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2159C4-1C7C-44A9-B493-51E0A5E20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21" y="2997904"/>
                <a:ext cx="2781287" cy="954107"/>
              </a:xfrm>
              <a:prstGeom prst="rect">
                <a:avLst/>
              </a:prstGeom>
              <a:blipFill>
                <a:blip r:embed="rId10"/>
                <a:stretch>
                  <a:fillRect t="-4242" b="-13333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6CBE3-7764-48B6-A4A1-0543FDC17F45}"/>
                  </a:ext>
                </a:extLst>
              </p:cNvPr>
              <p:cNvSpPr txBox="1"/>
              <p:nvPr/>
            </p:nvSpPr>
            <p:spPr>
              <a:xfrm>
                <a:off x="5457121" y="4317439"/>
                <a:ext cx="2781287" cy="52322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endParaRPr 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06CBE3-7764-48B6-A4A1-0543FDC1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21" y="4317439"/>
                <a:ext cx="2781287" cy="523220"/>
              </a:xfrm>
              <a:prstGeom prst="rect">
                <a:avLst/>
              </a:prstGeom>
              <a:blipFill>
                <a:blip r:embed="rId11"/>
                <a:stretch>
                  <a:fillRect t="-6316" b="-23158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FC8C5D4-863B-4A00-87EC-8E9F9929BF7B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847765" y="3989765"/>
            <a:ext cx="0" cy="3276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0E8BCD-2722-4AD3-B753-49EE60869247}"/>
                  </a:ext>
                </a:extLst>
              </p:cNvPr>
              <p:cNvSpPr txBox="1"/>
              <p:nvPr/>
            </p:nvSpPr>
            <p:spPr>
              <a:xfrm>
                <a:off x="5457121" y="1911638"/>
                <a:ext cx="2781287" cy="52322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endParaRPr lang="en-US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0E8BCD-2722-4AD3-B753-49EE6086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21" y="1911638"/>
                <a:ext cx="2781287" cy="523220"/>
              </a:xfrm>
              <a:prstGeom prst="rect">
                <a:avLst/>
              </a:prstGeom>
              <a:blipFill>
                <a:blip r:embed="rId12"/>
                <a:stretch>
                  <a:fillRect t="-7447" b="-24468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920EE0-5621-415B-ADDA-1688FB1CEA92}"/>
              </a:ext>
            </a:extLst>
          </p:cNvPr>
          <p:cNvCxnSpPr>
            <a:cxnSpLocks/>
          </p:cNvCxnSpPr>
          <p:nvPr/>
        </p:nvCxnSpPr>
        <p:spPr>
          <a:xfrm flipV="1">
            <a:off x="6837528" y="2507041"/>
            <a:ext cx="0" cy="4754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E68EA-EB9D-4131-90DB-8E01889E1F10}"/>
              </a:ext>
            </a:extLst>
          </p:cNvPr>
          <p:cNvCxnSpPr>
            <a:cxnSpLocks/>
          </p:cNvCxnSpPr>
          <p:nvPr/>
        </p:nvCxnSpPr>
        <p:spPr>
          <a:xfrm flipH="1">
            <a:off x="4824549" y="2195796"/>
            <a:ext cx="632572" cy="6257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595276-7650-429B-8D93-756860D907E0}"/>
              </a:ext>
            </a:extLst>
          </p:cNvPr>
          <p:cNvSpPr txBox="1"/>
          <p:nvPr/>
        </p:nvSpPr>
        <p:spPr>
          <a:xfrm>
            <a:off x="2788468" y="1083017"/>
            <a:ext cx="1973331" cy="830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Time Sensor Arrays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BA12E-8B0E-4244-AB5B-7C5D4AB9786E}"/>
              </a:ext>
            </a:extLst>
          </p:cNvPr>
          <p:cNvSpPr txBox="1"/>
          <p:nvPr/>
        </p:nvSpPr>
        <p:spPr>
          <a:xfrm>
            <a:off x="2788468" y="2434858"/>
            <a:ext cx="1973331" cy="830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DFT Calculations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6ED1F5-0047-44B3-A330-F41249A00C0C}"/>
              </a:ext>
            </a:extLst>
          </p:cNvPr>
          <p:cNvCxnSpPr>
            <a:cxnSpLocks/>
          </p:cNvCxnSpPr>
          <p:nvPr/>
        </p:nvCxnSpPr>
        <p:spPr>
          <a:xfrm flipH="1" flipV="1">
            <a:off x="4819430" y="1598747"/>
            <a:ext cx="632572" cy="6257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B961C22-FAE2-46AC-BD9A-1B748803F638}"/>
              </a:ext>
            </a:extLst>
          </p:cNvPr>
          <p:cNvCxnSpPr>
            <a:cxnSpLocks/>
          </p:cNvCxnSpPr>
          <p:nvPr/>
        </p:nvCxnSpPr>
        <p:spPr>
          <a:xfrm flipH="1" flipV="1">
            <a:off x="2152362" y="2254992"/>
            <a:ext cx="632572" cy="6257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756A88E-5D39-4A1E-80C1-CA0DA9D39A05}"/>
              </a:ext>
            </a:extLst>
          </p:cNvPr>
          <p:cNvCxnSpPr>
            <a:cxnSpLocks/>
          </p:cNvCxnSpPr>
          <p:nvPr/>
        </p:nvCxnSpPr>
        <p:spPr>
          <a:xfrm flipH="1">
            <a:off x="2145310" y="1519635"/>
            <a:ext cx="632572" cy="6257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968A3F2-8F59-4D11-A327-B1024F871E9A}"/>
              </a:ext>
            </a:extLst>
          </p:cNvPr>
          <p:cNvSpPr txBox="1"/>
          <p:nvPr/>
        </p:nvSpPr>
        <p:spPr>
          <a:xfrm>
            <a:off x="4900911" y="578995"/>
            <a:ext cx="3672264" cy="523220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FDTD Loop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26B813C-0E4C-4391-A246-EB9235F3F28D}"/>
              </a:ext>
            </a:extLst>
          </p:cNvPr>
          <p:cNvGrpSpPr/>
          <p:nvPr/>
        </p:nvGrpSpPr>
        <p:grpSpPr>
          <a:xfrm>
            <a:off x="1201784" y="411240"/>
            <a:ext cx="9788432" cy="5126103"/>
            <a:chOff x="1349830" y="245777"/>
            <a:chExt cx="9788432" cy="51261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19A4E0-3003-48AC-B80A-D6370419CB71}"/>
                </a:ext>
              </a:extLst>
            </p:cNvPr>
            <p:cNvSpPr txBox="1"/>
            <p:nvPr/>
          </p:nvSpPr>
          <p:spPr>
            <a:xfrm>
              <a:off x="4425330" y="245777"/>
              <a:ext cx="3672264" cy="523220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 the Grid</a:t>
              </a:r>
              <a:endPara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E127AF5-6B05-4537-96E2-ED6EC13D3D89}"/>
                </a:ext>
              </a:extLst>
            </p:cNvPr>
            <p:cNvSpPr/>
            <p:nvPr/>
          </p:nvSpPr>
          <p:spPr>
            <a:xfrm>
              <a:off x="4859384" y="997597"/>
              <a:ext cx="2804158" cy="52322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 in Parameters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5B9A48F-583B-4316-B687-F75788A85A45}"/>
                </a:ext>
              </a:extLst>
            </p:cNvPr>
            <p:cNvSpPr/>
            <p:nvPr/>
          </p:nvSpPr>
          <p:spPr>
            <a:xfrm>
              <a:off x="4859383" y="2044037"/>
              <a:ext cx="2804160" cy="67880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Allocate Memory for All Field Arrays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F44186F-F669-489C-9233-C6A3D243B570}"/>
                </a:ext>
              </a:extLst>
            </p:cNvPr>
            <p:cNvSpPr/>
            <p:nvPr/>
          </p:nvSpPr>
          <p:spPr>
            <a:xfrm>
              <a:off x="4859383" y="3269373"/>
              <a:ext cx="2804160" cy="67880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Define PML Parameter Values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3605EC1-77B3-49BE-B298-4554FA56D2EF}"/>
                </a:ext>
              </a:extLst>
            </p:cNvPr>
            <p:cNvSpPr/>
            <p:nvPr/>
          </p:nvSpPr>
          <p:spPr>
            <a:xfrm>
              <a:off x="4859383" y="4484810"/>
              <a:ext cx="2804159" cy="85974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 Dielectric Model and Parameter Values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DA6CE3-0CE3-4E5E-BCE4-AED562DD9F35}"/>
                </a:ext>
              </a:extLst>
            </p:cNvPr>
            <p:cNvSpPr txBox="1"/>
            <p:nvPr/>
          </p:nvSpPr>
          <p:spPr>
            <a:xfrm>
              <a:off x="1349830" y="4511711"/>
              <a:ext cx="2270226" cy="83099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Structure Data to Files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458FBE-55E4-4DD2-9C79-A6D8D966020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65023" y="4320320"/>
              <a:ext cx="0" cy="118872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DF7FDD-D062-4286-9B68-4C3E91CE1691}"/>
                </a:ext>
              </a:extLst>
            </p:cNvPr>
            <p:cNvCxnSpPr>
              <a:cxnSpLocks/>
            </p:cNvCxnSpPr>
            <p:nvPr/>
          </p:nvCxnSpPr>
          <p:spPr>
            <a:xfrm>
              <a:off x="6253742" y="1520817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3934753-0E2E-4015-A8E7-FD4E3A35DAE5}"/>
                </a:ext>
              </a:extLst>
            </p:cNvPr>
            <p:cNvCxnSpPr>
              <a:cxnSpLocks/>
            </p:cNvCxnSpPr>
            <p:nvPr/>
          </p:nvCxnSpPr>
          <p:spPr>
            <a:xfrm>
              <a:off x="6266804" y="2722841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3B20BF-426B-455F-BED9-8B52A218A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61462" y="3948177"/>
              <a:ext cx="0" cy="4738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FC37974-4366-457E-9045-3AD896EF5B24}"/>
                </a:ext>
              </a:extLst>
            </p:cNvPr>
            <p:cNvSpPr/>
            <p:nvPr/>
          </p:nvSpPr>
          <p:spPr>
            <a:xfrm>
              <a:off x="8852262" y="4457480"/>
              <a:ext cx="2286000" cy="914400"/>
            </a:xfrm>
            <a:prstGeom prst="rightArrow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to Main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1637FC-3829-4EF1-92DA-87FABF323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542" y="4914680"/>
              <a:ext cx="1188720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52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87FB-E426-4C4D-8BED-4812DD53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Plasmons and Polaritons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F58CC-EF34-45A4-B64A-33422ABB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DC2517-F0B6-42CB-8036-3A18ACF5A235}"/>
              </a:ext>
            </a:extLst>
          </p:cNvPr>
          <p:cNvGrpSpPr/>
          <p:nvPr/>
        </p:nvGrpSpPr>
        <p:grpSpPr>
          <a:xfrm>
            <a:off x="367670" y="1137991"/>
            <a:ext cx="4981303" cy="2057400"/>
            <a:chOff x="367670" y="1137991"/>
            <a:chExt cx="4981303" cy="20574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E41D899-658E-4322-9807-F1BAAD80A0C5}"/>
                </a:ext>
              </a:extLst>
            </p:cNvPr>
            <p:cNvSpPr/>
            <p:nvPr/>
          </p:nvSpPr>
          <p:spPr>
            <a:xfrm>
              <a:off x="367670" y="1137991"/>
              <a:ext cx="4981303" cy="2057400"/>
            </a:xfrm>
            <a:prstGeom prst="round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5471C34-0CBD-4048-877E-B20187EED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795" y="1297000"/>
              <a:ext cx="2484646" cy="9144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C336D7-26DD-4D71-A479-1C4B6D50A460}"/>
                </a:ext>
              </a:extLst>
            </p:cNvPr>
            <p:cNvSpPr txBox="1"/>
            <p:nvPr/>
          </p:nvSpPr>
          <p:spPr>
            <a:xfrm>
              <a:off x="981896" y="2211182"/>
              <a:ext cx="37528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Localized Surface Plasmons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Tunable Resonant Frequency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 Enhancement</a:t>
              </a:r>
              <a:endPara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572FD-84A2-4971-B3DA-FF2B38F59035}"/>
              </a:ext>
            </a:extLst>
          </p:cNvPr>
          <p:cNvGrpSpPr/>
          <p:nvPr/>
        </p:nvGrpSpPr>
        <p:grpSpPr>
          <a:xfrm>
            <a:off x="6627227" y="1137991"/>
            <a:ext cx="4981303" cy="2057400"/>
            <a:chOff x="6627227" y="1137991"/>
            <a:chExt cx="4981303" cy="20574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87B8ACB-47CA-4C79-AD9F-A6DE2E11B6FA}"/>
                </a:ext>
              </a:extLst>
            </p:cNvPr>
            <p:cNvSpPr/>
            <p:nvPr/>
          </p:nvSpPr>
          <p:spPr>
            <a:xfrm>
              <a:off x="6627227" y="1137991"/>
              <a:ext cx="4981303" cy="2057400"/>
            </a:xfrm>
            <a:prstGeom prst="round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83E839-43FD-461C-81AD-A7EFC028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930" y="1297434"/>
              <a:ext cx="1917894" cy="9144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202CFE-B045-42E8-A089-53CFF2500FBE}"/>
                </a:ext>
              </a:extLst>
            </p:cNvPr>
            <p:cNvSpPr txBox="1"/>
            <p:nvPr/>
          </p:nvSpPr>
          <p:spPr>
            <a:xfrm>
              <a:off x="7241452" y="2211182"/>
              <a:ext cx="375285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hBN Slab Phonon Polaritons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Spatially Confined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Slow velocity</a:t>
              </a:r>
              <a:endPara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CB50B-1CBA-41DA-B723-45973888726D}"/>
              </a:ext>
            </a:extLst>
          </p:cNvPr>
          <p:cNvCxnSpPr/>
          <p:nvPr/>
        </p:nvCxnSpPr>
        <p:spPr>
          <a:xfrm>
            <a:off x="5434149" y="2120863"/>
            <a:ext cx="1079862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0B5-A582-4222-BEFA-9599C8740E9F}"/>
              </a:ext>
            </a:extLst>
          </p:cNvPr>
          <p:cNvGrpSpPr/>
          <p:nvPr/>
        </p:nvGrpSpPr>
        <p:grpSpPr>
          <a:xfrm>
            <a:off x="2858322" y="3195391"/>
            <a:ext cx="6259557" cy="2837644"/>
            <a:chOff x="2858322" y="3195391"/>
            <a:chExt cx="6259557" cy="2837644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45FB29-D2A0-4F36-9709-6A882EBD567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6611173" y="3195391"/>
              <a:ext cx="2506706" cy="77231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6FFF7A-7B45-4D9C-82F8-8F955BA6368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858322" y="3195391"/>
              <a:ext cx="2490649" cy="77231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F501E884-DB6A-4D65-9209-477606B22763}"/>
                </a:ext>
              </a:extLst>
            </p:cNvPr>
            <p:cNvGrpSpPr/>
            <p:nvPr/>
          </p:nvGrpSpPr>
          <p:grpSpPr>
            <a:xfrm>
              <a:off x="3605347" y="3975635"/>
              <a:ext cx="4981303" cy="2057400"/>
              <a:chOff x="3605347" y="3967701"/>
              <a:chExt cx="4981303" cy="20574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140785E-8495-4518-A024-DA37B99D89DF}"/>
                  </a:ext>
                </a:extLst>
              </p:cNvPr>
              <p:cNvSpPr/>
              <p:nvPr/>
            </p:nvSpPr>
            <p:spPr>
              <a:xfrm>
                <a:off x="3605347" y="3967701"/>
                <a:ext cx="4981303" cy="2057400"/>
              </a:xfrm>
              <a:prstGeom prst="roundRect">
                <a:avLst/>
              </a:prstGeom>
              <a:solidFill>
                <a:schemeClr val="tx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ED4FB4-DBC5-471E-87EC-E4CB9CCACCAC}"/>
                  </a:ext>
                </a:extLst>
              </p:cNvPr>
              <p:cNvSpPr txBox="1"/>
              <p:nvPr/>
            </p:nvSpPr>
            <p:spPr>
              <a:xfrm>
                <a:off x="4113402" y="5566739"/>
                <a:ext cx="3965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Metamaterial Devices</a:t>
                </a:r>
              </a:p>
            </p:txBody>
          </p:sp>
          <p:pic>
            <p:nvPicPr>
              <p:cNvPr id="1028" name="Picture 4" descr="Figure">
                <a:extLst>
                  <a:ext uri="{FF2B5EF4-FFF2-40B4-BE49-F238E27FC236}">
                    <a16:creationId xmlns:a16="http://schemas.microsoft.com/office/drawing/2014/main" id="{D56C4498-ED38-4459-9A5E-24FA118854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42"/>
              <a:stretch/>
            </p:blipFill>
            <p:spPr bwMode="auto">
              <a:xfrm>
                <a:off x="4992199" y="4103699"/>
                <a:ext cx="2359997" cy="14630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3D914-8FE5-4FF2-83D2-55040791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78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D38FC-6C6A-4C82-AB26-5F6969E55207}"/>
              </a:ext>
            </a:extLst>
          </p:cNvPr>
          <p:cNvSpPr txBox="1"/>
          <p:nvPr/>
        </p:nvSpPr>
        <p:spPr>
          <a:xfrm>
            <a:off x="4774014" y="4680532"/>
            <a:ext cx="2636971" cy="954107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FDTD Update Loop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9BEC62-9422-4646-8715-98AD134E7EA4}"/>
              </a:ext>
            </a:extLst>
          </p:cNvPr>
          <p:cNvSpPr/>
          <p:nvPr/>
        </p:nvSpPr>
        <p:spPr>
          <a:xfrm>
            <a:off x="4774015" y="907210"/>
            <a:ext cx="2633472" cy="62896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Parameters in Header File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D1616C-E7EE-492F-A125-1BF44D8AB9A5}"/>
              </a:ext>
            </a:extLst>
          </p:cNvPr>
          <p:cNvSpPr/>
          <p:nvPr/>
        </p:nvSpPr>
        <p:spPr>
          <a:xfrm>
            <a:off x="4774015" y="2819971"/>
            <a:ext cx="2633472" cy="44102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Grid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4752F6-1FC9-4290-889E-3760A5BAF744}"/>
              </a:ext>
            </a:extLst>
          </p:cNvPr>
          <p:cNvSpPr/>
          <p:nvPr/>
        </p:nvSpPr>
        <p:spPr>
          <a:xfrm>
            <a:off x="4774015" y="1961389"/>
            <a:ext cx="2636970" cy="43891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Output Files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FBB3E1-71A1-49DE-BC12-FCD84FF7718C}"/>
              </a:ext>
            </a:extLst>
          </p:cNvPr>
          <p:cNvSpPr/>
          <p:nvPr/>
        </p:nvSpPr>
        <p:spPr>
          <a:xfrm>
            <a:off x="4770517" y="3655426"/>
            <a:ext cx="2636970" cy="62896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Allocate FDTD Arrays to the GPU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77415-35C4-4C23-BE9A-87DF7EAD800A}"/>
              </a:ext>
            </a:extLst>
          </p:cNvPr>
          <p:cNvCxnSpPr>
            <a:cxnSpLocks/>
          </p:cNvCxnSpPr>
          <p:nvPr/>
        </p:nvCxnSpPr>
        <p:spPr>
          <a:xfrm>
            <a:off x="6116876" y="1536172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FC597B-EED0-4947-A5D8-E90CB28E4124}"/>
              </a:ext>
            </a:extLst>
          </p:cNvPr>
          <p:cNvSpPr txBox="1"/>
          <p:nvPr/>
        </p:nvSpPr>
        <p:spPr>
          <a:xfrm>
            <a:off x="4258118" y="71286"/>
            <a:ext cx="3672264" cy="523220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FDTD Code Flow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10F82B-EDED-4D22-9AF3-5836DFAC6FE9}"/>
              </a:ext>
            </a:extLst>
          </p:cNvPr>
          <p:cNvCxnSpPr>
            <a:cxnSpLocks/>
          </p:cNvCxnSpPr>
          <p:nvPr/>
        </p:nvCxnSpPr>
        <p:spPr>
          <a:xfrm>
            <a:off x="6116876" y="2400301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C0E052-DF26-4CB1-86C1-841EEBAB7B28}"/>
              </a:ext>
            </a:extLst>
          </p:cNvPr>
          <p:cNvCxnSpPr>
            <a:cxnSpLocks/>
          </p:cNvCxnSpPr>
          <p:nvPr/>
        </p:nvCxnSpPr>
        <p:spPr>
          <a:xfrm>
            <a:off x="6116876" y="3246120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959126-74B4-4715-98CE-264A21AD46B1}"/>
              </a:ext>
            </a:extLst>
          </p:cNvPr>
          <p:cNvCxnSpPr>
            <a:cxnSpLocks/>
          </p:cNvCxnSpPr>
          <p:nvPr/>
        </p:nvCxnSpPr>
        <p:spPr>
          <a:xfrm>
            <a:off x="6092499" y="4280619"/>
            <a:ext cx="0" cy="3657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58C259-3D6E-4D78-80C2-2445B809BCC9}"/>
              </a:ext>
            </a:extLst>
          </p:cNvPr>
          <p:cNvSpPr txBox="1"/>
          <p:nvPr/>
        </p:nvSpPr>
        <p:spPr>
          <a:xfrm>
            <a:off x="4770517" y="5988142"/>
            <a:ext cx="2633472" cy="830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Output Data to Files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1DD72-9F44-4A9F-9E67-F7F054E2C388}"/>
              </a:ext>
            </a:extLst>
          </p:cNvPr>
          <p:cNvCxnSpPr>
            <a:cxnSpLocks/>
          </p:cNvCxnSpPr>
          <p:nvPr/>
        </p:nvCxnSpPr>
        <p:spPr>
          <a:xfrm>
            <a:off x="6087215" y="5634639"/>
            <a:ext cx="0" cy="32004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1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9334-4D10-4C41-8AAC-728EB2AE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Device Studied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The first device we studied was an 80 nm hBN sheet deposited on a 50 nm Au film atop a SiO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substrate</a:t>
                </a:r>
              </a:p>
              <a:p>
                <a:r>
                  <a:rPr lang="en-US" sz="2400" dirty="0"/>
                  <a:t>The Au film was patterned with cross shaped apertures of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=0.8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CC</m:t>
                        </m:r>
                      </m:sub>
                    </m:sSub>
                  </m:oMath>
                </a14:m>
                <a:r>
                  <a:rPr lang="en-US" dirty="0"/>
                  <a:t>is the model periodicity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 dimensions.</a:t>
                </a:r>
              </a:p>
              <a:p>
                <a:r>
                  <a:rPr lang="en-US" sz="2400" dirty="0"/>
                  <a:t>Simulated using the Finite-Difference Time-Domain (FDTD) method</a:t>
                </a:r>
              </a:p>
              <a:p>
                <a:r>
                  <a:rPr lang="en-US" sz="2400" dirty="0"/>
                  <a:t>Simulation step size in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-,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-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 dimensions were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r>
                  <a:rPr lang="en-US" sz="2400" dirty="0"/>
                  <a:t>, respectively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A7E5F-9054-49D3-AFE0-AF5846E06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3"/>
                <a:ext cx="5181600" cy="4203702"/>
              </a:xfrm>
              <a:blipFill>
                <a:blip r:embed="rId3"/>
                <a:stretch>
                  <a:fillRect l="-1294" t="-3043" r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D12A5-D0B2-4431-8482-FE90C09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4160" y="6274218"/>
            <a:ext cx="5480849" cy="365125"/>
          </a:xfrm>
        </p:spPr>
        <p:txBody>
          <a:bodyPr/>
          <a:lstStyle/>
          <a:p>
            <a:r>
              <a:rPr lang="en-US"/>
              <a:t>Jim Heneghan •  Dissertation Defense • 11/03/2021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E0B8F-0533-44F4-9E12-CB06D4C9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742" y="6279253"/>
            <a:ext cx="726057" cy="355053"/>
          </a:xfrm>
        </p:spPr>
        <p:txBody>
          <a:bodyPr/>
          <a:lstStyle/>
          <a:p>
            <a:fld id="{C90DDEAE-F4BA-462B-A706-6093A6316B17}" type="slidenum">
              <a:rPr lang="en-US" smtClean="0"/>
              <a:t>9</a:t>
            </a:fld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503295D-5305-4270-B986-352081B7B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825623"/>
            <a:ext cx="5943600" cy="29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uga-presentation-template-widescreen</Template>
  <TotalTime>7518</TotalTime>
  <Words>9185</Words>
  <Application>Microsoft Office PowerPoint</Application>
  <PresentationFormat>Widescreen</PresentationFormat>
  <Paragraphs>1031</Paragraphs>
  <Slides>80</Slides>
  <Notes>9</Notes>
  <HiddenSlides>28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Cambria Math</vt:lpstr>
      <vt:lpstr>CMR10</vt:lpstr>
      <vt:lpstr>Courier New</vt:lpstr>
      <vt:lpstr>DiverdaSansCom-Bold2</vt:lpstr>
      <vt:lpstr>Times New Roman</vt:lpstr>
      <vt:lpstr>Whitney-Semibold</vt:lpstr>
      <vt:lpstr>Office Theme</vt:lpstr>
      <vt:lpstr>PowerPoint Presentation</vt:lpstr>
      <vt:lpstr>Acknowledgements </vt:lpstr>
      <vt:lpstr>Outline</vt:lpstr>
      <vt:lpstr>Hexagonal Boron Nitride (hBN)</vt:lpstr>
      <vt:lpstr>Plasmon-Polaritons and Phonon-Polaritons</vt:lpstr>
      <vt:lpstr>Hyperbolicity in hBN</vt:lpstr>
      <vt:lpstr>Plasmonic Metamaterials</vt:lpstr>
      <vt:lpstr>Plasmons and Polaritons</vt:lpstr>
      <vt:lpstr>First Device Studied</vt:lpstr>
      <vt:lpstr>First Device Studied</vt:lpstr>
      <vt:lpstr>Finite-Difference Time-Domain</vt:lpstr>
      <vt:lpstr>Finite-Difference Time-Domain</vt:lpstr>
      <vt:lpstr>Finite-Difference Time-Domain</vt:lpstr>
      <vt:lpstr>Finite-Difference Time-Domain</vt:lpstr>
      <vt:lpstr>Benefits of FDTD</vt:lpstr>
      <vt:lpstr>Outline</vt:lpstr>
      <vt:lpstr>Simulating Materials - SiO2, Au, hBN</vt:lpstr>
      <vt:lpstr>Simulating Materials - Au</vt:lpstr>
      <vt:lpstr>Simulating Materials - hBN - I </vt:lpstr>
      <vt:lpstr>Simulating Materials - hBN - II</vt:lpstr>
      <vt:lpstr>Z-Transform Method</vt:lpstr>
      <vt:lpstr>Acceleration</vt:lpstr>
      <vt:lpstr>Calculating Spectral Data - I</vt:lpstr>
      <vt:lpstr>Calculating Spectral Data - II</vt:lpstr>
      <vt:lpstr>Calculating Spectral Data - III</vt:lpstr>
      <vt:lpstr>Outline</vt:lpstr>
      <vt:lpstr>Far Field Analysis - I</vt:lpstr>
      <vt:lpstr>Far Field Analysis - II</vt:lpstr>
      <vt:lpstr>Far Field Analysis - III</vt:lpstr>
      <vt:lpstr>Far Field Analysis - IV</vt:lpstr>
      <vt:lpstr>Outline</vt:lpstr>
      <vt:lpstr>Near Field Analysis - I</vt:lpstr>
      <vt:lpstr>Near Field Analysis - II</vt:lpstr>
      <vt:lpstr>Near Field Analysis - III</vt:lpstr>
      <vt:lpstr>Near Field Analysis - IV</vt:lpstr>
      <vt:lpstr>Near Field Analysis - V</vt:lpstr>
      <vt:lpstr>Near Field Analysis - VI</vt:lpstr>
      <vt:lpstr>Outline</vt:lpstr>
      <vt:lpstr>Second Device Studied</vt:lpstr>
      <vt:lpstr>Far Field Analysis - First Device</vt:lpstr>
      <vt:lpstr>Far Field Analysis - Second Device</vt:lpstr>
      <vt:lpstr>Far Field Analysis - Second Device - II</vt:lpstr>
      <vt:lpstr>Far Field Analysis - Second Device - III</vt:lpstr>
      <vt:lpstr>Near Field Analysis - Second Device</vt:lpstr>
      <vt:lpstr>Outline</vt:lpstr>
      <vt:lpstr>Third Device Studied</vt:lpstr>
      <vt:lpstr>Far Field Analysis - First Device</vt:lpstr>
      <vt:lpstr>Far Field Analysis - Third Device</vt:lpstr>
      <vt:lpstr>Far Field Analysis - Third Device - II</vt:lpstr>
      <vt:lpstr>Far Field Analysis - Third Device - III</vt:lpstr>
      <vt:lpstr>Near Field Analysis - Third Device - II</vt:lpstr>
      <vt:lpstr>Thank You</vt:lpstr>
      <vt:lpstr>Outline</vt:lpstr>
      <vt:lpstr>Conclusions</vt:lpstr>
      <vt:lpstr>Conclusions</vt:lpstr>
      <vt:lpstr>Conclusions</vt:lpstr>
      <vt:lpstr>Conclusions</vt:lpstr>
      <vt:lpstr>Conclusions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Accomplishments</vt:lpstr>
      <vt:lpstr>Graphene and hBN</vt:lpstr>
      <vt:lpstr>Plasmons and Polaritons - I</vt:lpstr>
      <vt:lpstr>Drude Debye Z-Transform</vt:lpstr>
      <vt:lpstr>PowerPoint Presentation</vt:lpstr>
      <vt:lpstr>Calculating Spectral Data - II</vt:lpstr>
      <vt:lpstr>Computational Cost</vt:lpstr>
      <vt:lpstr>Sequential (CPU) Programming</vt:lpstr>
      <vt:lpstr>Parallelization (GPU Programing) </vt:lpstr>
      <vt:lpstr>Acceleration</vt:lpstr>
      <vt:lpstr>Near Field Analysis - II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Dermot Heneghan</dc:creator>
  <cp:lastModifiedBy>Heneghan, Jim</cp:lastModifiedBy>
  <cp:revision>193</cp:revision>
  <dcterms:created xsi:type="dcterms:W3CDTF">2021-08-05T16:35:23Z</dcterms:created>
  <dcterms:modified xsi:type="dcterms:W3CDTF">2023-06-27T19:37:20Z</dcterms:modified>
</cp:coreProperties>
</file>